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heme/themeOverride1.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tags/tag10.xml" ContentType="application/vnd.openxmlformats-officedocument.presentationml.tags+xml"/>
  <Override PartName="/ppt/notesSlides/notesSlide9.xml" ContentType="application/vnd.openxmlformats-officedocument.presentationml.notesSlide+xml"/>
  <Override PartName="/ppt/theme/themeOverride4.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317" r:id="rId3"/>
    <p:sldId id="319" r:id="rId4"/>
    <p:sldId id="404" r:id="rId5"/>
    <p:sldId id="424" r:id="rId6"/>
    <p:sldId id="480" r:id="rId7"/>
    <p:sldId id="505" r:id="rId8"/>
    <p:sldId id="443" r:id="rId9"/>
    <p:sldId id="452" r:id="rId10"/>
    <p:sldId id="453" r:id="rId11"/>
    <p:sldId id="454" r:id="rId12"/>
    <p:sldId id="506" r:id="rId13"/>
    <p:sldId id="447" r:id="rId14"/>
    <p:sldId id="448" r:id="rId15"/>
    <p:sldId id="449" r:id="rId16"/>
    <p:sldId id="450" r:id="rId17"/>
    <p:sldId id="451" r:id="rId18"/>
    <p:sldId id="475" r:id="rId19"/>
    <p:sldId id="476" r:id="rId20"/>
    <p:sldId id="477" r:id="rId21"/>
    <p:sldId id="478" r:id="rId22"/>
    <p:sldId id="479" r:id="rId23"/>
    <p:sldId id="333" r:id="rId24"/>
    <p:sldId id="379" r:id="rId25"/>
    <p:sldId id="383" r:id="rId26"/>
    <p:sldId id="384" r:id="rId27"/>
    <p:sldId id="343" r:id="rId28"/>
    <p:sldId id="316" r:id="rId29"/>
  </p:sldIdLst>
  <p:sldSz cx="9144000" cy="6858000" type="screen4x3"/>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76" userDrawn="1">
          <p15:clr>
            <a:srgbClr val="A4A3A4"/>
          </p15:clr>
        </p15:guide>
        <p15:guide id="2" pos="28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8E"/>
    <a:srgbClr val="F81898"/>
    <a:srgbClr val="F6AB00"/>
    <a:srgbClr val="02409A"/>
    <a:srgbClr val="587558"/>
    <a:srgbClr val="25331E"/>
    <a:srgbClr val="6B2D0B"/>
    <a:srgbClr val="445437"/>
    <a:srgbClr val="502208"/>
    <a:srgbClr val="4B62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5" autoAdjust="0"/>
    <p:restoredTop sz="75810" autoAdjust="0"/>
  </p:normalViewPr>
  <p:slideViewPr>
    <p:cSldViewPr snapToGrid="0" showGuides="1">
      <p:cViewPr varScale="1">
        <p:scale>
          <a:sx n="69" d="100"/>
          <a:sy n="69" d="100"/>
        </p:scale>
        <p:origin x="-1776" y="-77"/>
      </p:cViewPr>
      <p:guideLst>
        <p:guide orient="horz" pos="2376"/>
        <p:guide pos="2835"/>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1">
              <a:rPr lang="zh-CN" altLang="en-US" smtClean="0"/>
              <a:t>2023-10-20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275677512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1">
              <a:rPr lang="zh-CN" altLang="en-US" smtClean="0"/>
              <a:t>2023-10-20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230901461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社区划分作为势能场提取的第一步，就是要将整个研究区域划分成多个社区，（减小流量图的大小，使其更容易建模，解释潜在的势能场也更清晰）</a:t>
            </a:r>
            <a:r>
              <a:rPr lang="zh-CN" altLang="en-US" dirty="0" smtClean="0">
                <a:sym typeface="+mn-ea"/>
              </a:rPr>
              <a:t>主要目的是使社区内流量最大化，社区间流量最小化</a:t>
            </a:r>
            <a:r>
              <a:rPr lang="zh-CN" altLang="en-US" dirty="0" smtClean="0"/>
              <a:t>。</a:t>
            </a:r>
          </a:p>
          <a:p>
            <a:r>
              <a:rPr lang="zh-CN" altLang="en-US" dirty="0" smtClean="0"/>
              <a:t>首先我们将过去</a:t>
            </a:r>
            <a:r>
              <a:rPr lang="en-US" altLang="zh-CN" dirty="0" smtClean="0"/>
              <a:t>T</a:t>
            </a:r>
            <a:r>
              <a:rPr lang="zh-CN" altLang="en-US" dirty="0" smtClean="0"/>
              <a:t>个时间片的流图相加，得到一个累计流图。在这个累计流图上，使用经典的</a:t>
            </a:r>
            <a:r>
              <a:rPr lang="en-US" altLang="zh-CN" dirty="0" smtClean="0"/>
              <a:t>Girvan-Newman</a:t>
            </a:r>
            <a:r>
              <a:rPr lang="zh-CN" altLang="en-US" dirty="0" smtClean="0"/>
              <a:t>算法来生成社区。</a:t>
            </a:r>
          </a:p>
          <a:p>
            <a:endParaRPr lang="zh-CN" altLang="en-US" dirty="0" smtClean="0"/>
          </a:p>
          <a:p>
            <a:r>
              <a:rPr lang="zh-CN" altLang="en-US" dirty="0" smtClean="0"/>
              <a:t>由于不是重点，简单的介绍一下</a:t>
            </a:r>
            <a:r>
              <a:rPr lang="en-US" altLang="zh-CN" dirty="0" smtClean="0"/>
              <a:t>GN</a:t>
            </a:r>
            <a:r>
              <a:rPr lang="zh-CN" altLang="en-US" dirty="0" smtClean="0"/>
              <a:t>算法的思想。</a:t>
            </a:r>
            <a:r>
              <a:rPr lang="zh-CN" altLang="en-US" dirty="0" smtClean="0">
                <a:sym typeface="+mn-ea"/>
              </a:rPr>
              <a:t>在这个由流量作为边权值的累计流图中，社区与社区之间的边上的流量自然要远少于社区内边上的流量，</a:t>
            </a:r>
          </a:p>
          <a:p>
            <a:r>
              <a:rPr lang="zh-CN" altLang="en-US" dirty="0" smtClean="0">
                <a:sym typeface="+mn-ea"/>
              </a:rPr>
              <a:t>从一个社区到另一个社区至少要通过这些边中的一</a:t>
            </a:r>
            <a:r>
              <a:rPr lang="zh-CN" altLang="en-US" b="0" dirty="0" smtClean="0">
                <a:sym typeface="+mn-ea"/>
              </a:rPr>
              <a:t>条。如果找到这些</a:t>
            </a:r>
            <a:r>
              <a:rPr lang="zh-CN" altLang="en-US" dirty="0" smtClean="0">
                <a:sym typeface="+mn-ea"/>
              </a:rPr>
              <a:t>重要的边并将他们移除则自然分出了社区。（边介数，移除边的依据）</a:t>
            </a:r>
          </a:p>
          <a:p>
            <a:r>
              <a:rPr lang="zh-CN" altLang="en-US" dirty="0" smtClean="0"/>
              <a:t>该算法会逐步去除图中的边，直到图被分割成足够多的子图为止。（静态）</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在社区划分部分，为了在每个社区中</a:t>
            </a:r>
            <a:r>
              <a:rPr lang="zh-CN" altLang="en-US" dirty="0" smtClean="0">
                <a:sym typeface="+mn-ea"/>
              </a:rPr>
              <a:t>引入一些跨社区的流量，将与边界相邻但属于其他社区的栅格扩展到本社区中。这会造成相邻社区的部分重叠，比如图中的灰色区域就是重叠部分。</a:t>
            </a:r>
          </a:p>
          <a:p>
            <a:endParaRPr lang="zh-CN" altLang="en-US" dirty="0"/>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社区划分完成后，就要进行方向分解。这一部分较为简单。方向分解的目的是处理交通流中的双向流，具体来说，就是将每个社区的流量图划分为两个社区子图，</a:t>
            </a:r>
            <a:r>
              <a:rPr lang="zh-CN" altLang="en-US" dirty="0" smtClean="0">
                <a:solidFill>
                  <a:schemeClr val="accent1"/>
                </a:solidFill>
              </a:rPr>
              <a:t>主要子图</a:t>
            </a:r>
            <a:r>
              <a:rPr lang="zh-CN" altLang="en-US" dirty="0" smtClean="0"/>
              <a:t>和</a:t>
            </a:r>
            <a:r>
              <a:rPr lang="zh-CN" altLang="en-US" dirty="0" smtClean="0">
                <a:solidFill>
                  <a:schemeClr val="accent1"/>
                </a:solidFill>
              </a:rPr>
              <a:t>次要子图</a:t>
            </a:r>
            <a:r>
              <a:rPr lang="zh-CN" altLang="en-US" dirty="0" smtClean="0"/>
              <a:t>；</a:t>
            </a:r>
          </a:p>
          <a:p>
            <a:endParaRPr lang="en-US" altLang="zh-CN" dirty="0" smtClean="0"/>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在方向分解之后，一个社区子图的交通流已经消除了流量双向的问题。</a:t>
            </a:r>
            <a:endParaRPr lang="en-US" altLang="zh-CN" dirty="0" smtClean="0"/>
          </a:p>
          <a:p>
            <a:r>
              <a:rPr lang="zh-CN" altLang="en-US" dirty="0" smtClean="0">
                <a:sym typeface="+mn-ea"/>
              </a:rPr>
              <a:t>而多树分解，主要是为了继续消除社区子图中流量的循环问题。</a:t>
            </a:r>
            <a:endParaRPr lang="zh-CN" altLang="en-US" dirty="0"/>
          </a:p>
          <a:p>
            <a:r>
              <a:rPr lang="zh-CN" altLang="en-US" dirty="0" smtClean="0"/>
              <a:t>定义</a:t>
            </a:r>
            <a:r>
              <a:rPr lang="en-US" altLang="zh-CN" dirty="0" smtClean="0"/>
              <a:t>: </a:t>
            </a:r>
            <a:r>
              <a:rPr lang="zh-CN" altLang="en-US" dirty="0" smtClean="0"/>
              <a:t>多数其实是一种数据结构，如果。。</a:t>
            </a:r>
            <a:endParaRPr lang="en-US" altLang="zh-CN" dirty="0" smtClean="0"/>
          </a:p>
          <a:p>
            <a:r>
              <a:rPr lang="zh-CN" altLang="en-US" dirty="0" smtClean="0"/>
              <a:t>且每棵多树的边不相交，所有树的边的并集为原图边集。</a:t>
            </a:r>
            <a:endParaRPr lang="en-US" altLang="zh-CN" dirty="0" smtClean="0"/>
          </a:p>
          <a:p>
            <a:r>
              <a:rPr lang="zh-CN" altLang="en-US" dirty="0" smtClean="0"/>
              <a:t>然而这种严格的分解形式会令很多情况无解。因此可以使用边分割技巧，将图中一些有向边拆为多条同方向的有向边，每条边上均分流量然后再来进行分解，来保证分解是有解的，且仍能保证消除循环性。</a:t>
            </a:r>
            <a:endParaRPr lang="zh-CN" altLang="en-US" dirty="0"/>
          </a:p>
          <a:p>
            <a:r>
              <a:rPr lang="zh-CN" altLang="en-US" dirty="0" smtClean="0"/>
              <a:t>作者提出了一个算法在这种松弛条件下多树分解。理论可以证明</a:t>
            </a:r>
            <a:r>
              <a:rPr lang="zh-CN" altLang="en-US" dirty="0" smtClean="0">
                <a:sym typeface="+mn-ea"/>
              </a:rPr>
              <a:t>一个社区子图</a:t>
            </a:r>
            <a:r>
              <a:rPr lang="zh-CN" altLang="en-US" dirty="0" smtClean="0"/>
              <a:t>分解</a:t>
            </a:r>
            <a:r>
              <a:rPr lang="zh-CN" altLang="en-US" dirty="0"/>
              <a:t>为两</a:t>
            </a:r>
            <a:r>
              <a:rPr lang="zh-CN" altLang="en-US" dirty="0" smtClean="0"/>
              <a:t>颗多树是一定有解的，</a:t>
            </a:r>
            <a:endParaRPr lang="zh-CN" altLang="en-US" dirty="0"/>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a:t>
            </a:r>
            <a:r>
              <a:rPr lang="zh-CN" altLang="en-US" dirty="0" smtClean="0">
                <a:sym typeface="+mn-ea"/>
              </a:rPr>
              <a:t>北京市出租车数据集中的一个社区子图为例，来展示分解算法</a:t>
            </a:r>
            <a:r>
              <a:rPr lang="en-US" altLang="zh-CN" dirty="0" smtClean="0">
                <a:sym typeface="+mn-ea"/>
              </a:rPr>
              <a:t>  //</a:t>
            </a:r>
            <a:r>
              <a:rPr lang="zh-CN" altLang="en-US" dirty="0" smtClean="0">
                <a:sym typeface="+mn-ea"/>
              </a:rPr>
              <a:t>图中只有向下向右的流量</a:t>
            </a:r>
            <a:endParaRPr lang="en-US" altLang="zh-CN" dirty="0" smtClean="0"/>
          </a:p>
          <a:p>
            <a:r>
              <a:rPr lang="zh-CN" altLang="en-US" dirty="0" smtClean="0"/>
              <a:t>先分解出第一棵多树，第一步是将流量最大的边的方向设为骨干方向，于是</a:t>
            </a:r>
            <a:r>
              <a:rPr lang="en-US" altLang="zh-CN" dirty="0" smtClean="0"/>
              <a:t>backbone</a:t>
            </a:r>
            <a:r>
              <a:rPr lang="zh-CN" altLang="en-US" dirty="0" smtClean="0"/>
              <a:t>方向为从左到右；与他垂直的方向设为锯齿方向。</a:t>
            </a:r>
          </a:p>
          <a:p>
            <a:r>
              <a:rPr lang="zh-CN" altLang="en-US" dirty="0" smtClean="0"/>
              <a:t>，第二步则是将流出流量的节点添加到多树中</a:t>
            </a:r>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第三步</a:t>
            </a:r>
            <a:r>
              <a:rPr lang="zh-CN" altLang="en-US" dirty="0" smtClean="0">
                <a:sym typeface="+mn-ea"/>
              </a:rPr>
              <a:t>是对这个节点进行骨干方向的双向延拓</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第四步是锯齿方向的双向延拓，将这些边和节点加入到第一棵多树中</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锯齿方向拓展完成后，接下来是第五步（翻页）</a:t>
            </a:r>
          </a:p>
          <a:p>
            <a:endParaRPr lang="zh-CN" altLang="en-US" dirty="0"/>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第五步，要选择一条紧临多树的边，它不与现在多树中的边构成循环，</a:t>
            </a:r>
          </a:p>
          <a:p>
            <a:r>
              <a:rPr lang="zh-CN" altLang="en-US" dirty="0" smtClean="0"/>
              <a:t>这条边也对应着一个节点，之后回到第三步，由这个节点出发，沿骨干方向两边延拓节点，之后就是</a:t>
            </a:r>
            <a:r>
              <a:rPr lang="en-US" altLang="zh-CN" dirty="0" smtClean="0"/>
              <a:t>3</a:t>
            </a:r>
            <a:r>
              <a:rPr lang="zh-CN" altLang="en-US" dirty="0" smtClean="0"/>
              <a:t>，</a:t>
            </a:r>
            <a:r>
              <a:rPr lang="en-US" altLang="zh-CN" dirty="0" smtClean="0"/>
              <a:t>4</a:t>
            </a:r>
            <a:r>
              <a:rPr lang="zh-CN" altLang="en-US" dirty="0" smtClean="0"/>
              <a:t>，</a:t>
            </a:r>
            <a:r>
              <a:rPr lang="en-US" altLang="zh-CN" dirty="0" smtClean="0"/>
              <a:t>5</a:t>
            </a:r>
            <a:r>
              <a:rPr lang="zh-CN" altLang="en-US" dirty="0" smtClean="0"/>
              <a:t>步循环</a:t>
            </a:r>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循环直到多树中的节点已经覆盖原来社区子图中所有节点，循环停止。</a:t>
            </a:r>
            <a:endParaRPr lang="zh-CN" altLang="en-US" dirty="0"/>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第二棵多树的生成过程同理可得，只不过第二棵树的</a:t>
            </a:r>
            <a:r>
              <a:rPr lang="en-US" altLang="zh-CN" dirty="0">
                <a:sym typeface="+mn-ea"/>
              </a:rPr>
              <a:t>backbone</a:t>
            </a:r>
            <a:r>
              <a:rPr lang="zh-CN" altLang="en-US" dirty="0" smtClean="0">
                <a:sym typeface="+mn-ea"/>
              </a:rPr>
              <a:t>方向和锯齿方向与</a:t>
            </a:r>
            <a:r>
              <a:rPr lang="zh-CN" altLang="en-US" dirty="0">
                <a:sym typeface="+mn-ea"/>
              </a:rPr>
              <a:t>第一棵</a:t>
            </a:r>
            <a:r>
              <a:rPr lang="zh-CN" altLang="en-US" dirty="0" smtClean="0">
                <a:sym typeface="+mn-ea"/>
              </a:rPr>
              <a:t>树分别正交</a:t>
            </a:r>
            <a:r>
              <a:rPr lang="zh-CN" altLang="en-US" dirty="0">
                <a:sym typeface="+mn-ea"/>
              </a:rPr>
              <a:t>。</a:t>
            </a:r>
          </a:p>
          <a:p>
            <a:r>
              <a:rPr lang="zh-CN" altLang="en-US" dirty="0" smtClean="0">
                <a:sym typeface="+mn-ea"/>
              </a:rPr>
              <a:t>于是一个社区子图可以分解出两颗多树</a:t>
            </a:r>
            <a:r>
              <a:rPr lang="en-US" altLang="zh-CN" dirty="0" smtClean="0">
                <a:sym typeface="+mn-ea"/>
              </a:rPr>
              <a:t>a</a:t>
            </a:r>
            <a:r>
              <a:rPr lang="zh-CN" altLang="en-US" dirty="0" smtClean="0">
                <a:sym typeface="+mn-ea"/>
              </a:rPr>
              <a:t>、</a:t>
            </a:r>
            <a:r>
              <a:rPr lang="en-US" altLang="zh-CN" dirty="0" smtClean="0">
                <a:sym typeface="+mn-ea"/>
              </a:rPr>
              <a:t>b</a:t>
            </a:r>
            <a:r>
              <a:rPr lang="zh-CN" altLang="en-US" dirty="0" smtClean="0">
                <a:sym typeface="+mn-ea"/>
              </a:rPr>
              <a:t>；</a:t>
            </a:r>
            <a:endParaRPr lang="en-US" altLang="zh-CN" dirty="0" smtClean="0">
              <a:sym typeface="+mn-ea"/>
            </a:endParaRPr>
          </a:p>
          <a:p>
            <a:endParaRPr lang="zh-CN" altLang="en-US" dirty="0">
              <a:sym typeface="+mn-ea"/>
            </a:endParaRPr>
          </a:p>
          <a:p>
            <a:r>
              <a:rPr lang="en-US" altLang="zh-CN" dirty="0" smtClean="0">
                <a:sym typeface="+mn-ea"/>
              </a:rPr>
              <a:t>//</a:t>
            </a:r>
            <a:r>
              <a:rPr lang="zh-CN" altLang="en-US" dirty="0" smtClean="0">
                <a:sym typeface="+mn-ea"/>
              </a:rPr>
              <a:t>这</a:t>
            </a:r>
            <a:r>
              <a:rPr lang="zh-CN" altLang="en-US" dirty="0">
                <a:sym typeface="+mn-ea"/>
              </a:rPr>
              <a:t>两棵多树是一</a:t>
            </a:r>
            <a:r>
              <a:rPr lang="zh-CN" altLang="en-US" dirty="0" smtClean="0">
                <a:sym typeface="+mn-ea"/>
              </a:rPr>
              <a:t>个社区子图在</a:t>
            </a:r>
            <a:r>
              <a:rPr lang="zh-CN" altLang="en-US" dirty="0">
                <a:sym typeface="+mn-ea"/>
              </a:rPr>
              <a:t>一个</a:t>
            </a:r>
            <a:r>
              <a:rPr lang="zh-CN" altLang="en-US" dirty="0" smtClean="0">
                <a:sym typeface="+mn-ea"/>
              </a:rPr>
              <a:t>时间片内</a:t>
            </a:r>
            <a:r>
              <a:rPr lang="zh-CN" altLang="en-US" dirty="0">
                <a:sym typeface="+mn-ea"/>
              </a:rPr>
              <a:t>的多树，</a:t>
            </a:r>
          </a:p>
        </p:txBody>
      </p:sp>
      <p:sp>
        <p:nvSpPr>
          <p:cNvPr id="4" name="日期占位符 3"/>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经过了多树分解，消除了图中的循环性之后，就可以进行势能的生成。下面以另一个例子来介绍这一过程。</a:t>
            </a:r>
          </a:p>
          <a:p>
            <a:r>
              <a:rPr lang="zh-CN" altLang="en-US" dirty="0"/>
              <a:t>在一个</a:t>
            </a:r>
            <a:r>
              <a:rPr lang="en-US" altLang="zh-CN" dirty="0" smtClean="0"/>
              <a:t>Flow</a:t>
            </a:r>
            <a:r>
              <a:rPr lang="zh-CN" altLang="en-US" baseline="0" dirty="0" smtClean="0"/>
              <a:t> </a:t>
            </a:r>
            <a:r>
              <a:rPr lang="en-US" altLang="zh-CN" baseline="0" dirty="0" err="1" smtClean="0"/>
              <a:t>Ploytree</a:t>
            </a:r>
            <a:r>
              <a:rPr lang="zh-CN" altLang="en-US" baseline="0" dirty="0" smtClean="0"/>
              <a:t>，也就是分解出的多树</a:t>
            </a:r>
            <a:r>
              <a:rPr lang="zh-CN" altLang="en-US" dirty="0" smtClean="0"/>
              <a:t>中</a:t>
            </a:r>
            <a:r>
              <a:rPr lang="zh-CN" altLang="en-US" dirty="0"/>
              <a:t>，先随机将一个节点的势能定为</a:t>
            </a:r>
            <a:r>
              <a:rPr lang="en-US" altLang="zh-CN" dirty="0"/>
              <a:t>0</a:t>
            </a:r>
            <a:r>
              <a:rPr lang="zh-CN" altLang="en-US" dirty="0"/>
              <a:t>，其他节点的势能则可以根据边上的流量相对的确定。</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之后，再将势能最低的节点的势能定为</a:t>
            </a:r>
            <a:r>
              <a:rPr lang="en-US" altLang="zh-CN" dirty="0" smtClean="0"/>
              <a:t>0</a:t>
            </a:r>
            <a:r>
              <a:rPr lang="zh-CN" altLang="en-US" dirty="0" smtClean="0"/>
              <a:t>，其他节点的势能也相对变化。</a:t>
            </a:r>
          </a:p>
          <a:p>
            <a:r>
              <a:rPr lang="zh-CN" altLang="en-US" dirty="0" smtClean="0"/>
              <a:t>这样每个节点的势能就能确定了。</a:t>
            </a:r>
            <a:endParaRPr lang="zh-CN" altLang="en-US" dirty="0"/>
          </a:p>
        </p:txBody>
      </p:sp>
      <p:sp>
        <p:nvSpPr>
          <p:cNvPr id="4" name="日期占位符 3"/>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a:t>
            </a:r>
            <a:r>
              <a:rPr lang="en-US" altLang="zh-CN" dirty="0" smtClean="0"/>
              <a:t>PEF</a:t>
            </a:r>
            <a:r>
              <a:rPr lang="zh-CN" altLang="en-US" dirty="0" smtClean="0"/>
              <a:t>提取模块，可以得到势能场中每个节点在过去一段时间内的势能。</a:t>
            </a:r>
            <a:endParaRPr lang="en-US" altLang="zh-CN" dirty="0" smtClean="0"/>
          </a:p>
          <a:p>
            <a:r>
              <a:rPr lang="zh-CN" altLang="en-US" dirty="0" smtClean="0"/>
              <a:t>对于每个节点的势能序列，依次通过时间和空间建模模块，来预测该势能场中未来的势能。</a:t>
            </a:r>
            <a:endParaRPr lang="zh-CN" altLang="en-US" dirty="0"/>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对势能场中的某个节点</a:t>
            </a:r>
            <a:r>
              <a:rPr lang="en-US" altLang="zh-CN" dirty="0" smtClean="0"/>
              <a:t>v</a:t>
            </a:r>
            <a:r>
              <a:rPr lang="zh-CN" altLang="en-US" dirty="0" smtClean="0"/>
              <a:t>进行短期相关性捕捉，直接采用</a:t>
            </a:r>
            <a:r>
              <a:rPr lang="en-US" altLang="zh-CN" dirty="0" smtClean="0"/>
              <a:t>GRU</a:t>
            </a:r>
            <a:r>
              <a:rPr lang="zh-CN" altLang="en-US" dirty="0" smtClean="0"/>
              <a:t>对短期历史数据进行编码，得到节点</a:t>
            </a:r>
            <a:r>
              <a:rPr lang="en-US" altLang="zh-CN" dirty="0" smtClean="0"/>
              <a:t>v</a:t>
            </a:r>
            <a:r>
              <a:rPr lang="zh-CN" altLang="en-US" dirty="0" smtClean="0"/>
              <a:t>在时间片</a:t>
            </a:r>
            <a:r>
              <a:rPr lang="en-US" altLang="zh-CN" dirty="0" smtClean="0"/>
              <a:t>t</a:t>
            </a:r>
            <a:r>
              <a:rPr lang="zh-CN" altLang="en-US" dirty="0" smtClean="0"/>
              <a:t>的短期表征</a:t>
            </a:r>
            <a:r>
              <a:rPr lang="en-US" altLang="zh-CN" dirty="0" err="1" smtClean="0"/>
              <a:t>h_v,t</a:t>
            </a:r>
            <a:r>
              <a:rPr lang="zh-CN" altLang="en-US" dirty="0" smtClean="0"/>
              <a:t>。</a:t>
            </a:r>
            <a:endParaRPr lang="en-US" altLang="zh-CN" dirty="0" smtClean="0"/>
          </a:p>
          <a:p>
            <a:r>
              <a:rPr lang="zh-CN" altLang="en-US" dirty="0" smtClean="0"/>
              <a:t>对势能场中的某个节点</a:t>
            </a:r>
            <a:r>
              <a:rPr lang="en-US" altLang="zh-CN" dirty="0" smtClean="0"/>
              <a:t>v</a:t>
            </a:r>
            <a:r>
              <a:rPr lang="zh-CN" altLang="en-US" dirty="0" smtClean="0"/>
              <a:t>进行长期相关性捕捉，由于</a:t>
            </a:r>
            <a:r>
              <a:rPr lang="en-US" altLang="zh-CN" dirty="0" smtClean="0"/>
              <a:t>RNN</a:t>
            </a:r>
            <a:r>
              <a:rPr lang="zh-CN" altLang="en-US" dirty="0" smtClean="0"/>
              <a:t>在长序列建模的时候存在梯度消失和梯度爆炸的问题，于是引入一维膨胀卷积</a:t>
            </a:r>
            <a:r>
              <a:rPr lang="en-US" altLang="zh-CN" dirty="0" smtClean="0"/>
              <a:t>DCN</a:t>
            </a:r>
            <a:r>
              <a:rPr lang="zh-CN" altLang="en-US" dirty="0" smtClean="0"/>
              <a:t>捕捉长期重复模式（扩展感受野）。长期历史数据包含多种模式，作者通过实现一个门控机制来控制模式的切换，得到长期表征</a:t>
            </a:r>
            <a:r>
              <a:rPr lang="en-US" altLang="zh-CN" dirty="0" err="1" smtClean="0"/>
              <a:t>c_v,t</a:t>
            </a:r>
            <a:r>
              <a:rPr lang="zh-CN" altLang="en-US" dirty="0" smtClean="0"/>
              <a:t>。其中</a:t>
            </a:r>
            <a:r>
              <a:rPr lang="en-US" altLang="zh-CN" dirty="0" smtClean="0"/>
              <a:t>theta1</a:t>
            </a:r>
            <a:r>
              <a:rPr lang="zh-CN" altLang="en-US" dirty="0" smtClean="0"/>
              <a:t>和</a:t>
            </a:r>
            <a:r>
              <a:rPr lang="en-US" altLang="zh-CN" dirty="0" smtClean="0"/>
              <a:t>2</a:t>
            </a:r>
            <a:r>
              <a:rPr lang="zh-CN" altLang="en-US" dirty="0" smtClean="0"/>
              <a:t>分别是两个不同的可学习的卷积核。</a:t>
            </a:r>
            <a:endParaRPr lang="en-US" altLang="zh-CN" dirty="0" smtClean="0"/>
          </a:p>
          <a:p>
            <a:r>
              <a:rPr lang="zh-CN" altLang="en-US" sz="1200" dirty="0" smtClean="0"/>
              <a:t>一个时间片</a:t>
            </a:r>
            <a:r>
              <a:rPr lang="en-US" altLang="zh-CN" sz="1200" dirty="0" smtClean="0"/>
              <a:t>t</a:t>
            </a:r>
            <a:r>
              <a:rPr lang="zh-CN" altLang="en-US" dirty="0" smtClean="0"/>
              <a:t>内势能场中节点</a:t>
            </a:r>
            <a:r>
              <a:rPr lang="en-US" altLang="zh-CN" dirty="0" smtClean="0"/>
              <a:t>v</a:t>
            </a:r>
            <a:r>
              <a:rPr lang="zh-CN" altLang="en-US" dirty="0" smtClean="0"/>
              <a:t>的最终表示</a:t>
            </a:r>
            <a:r>
              <a:rPr lang="en-US" altLang="zh-CN" dirty="0" err="1" smtClean="0"/>
              <a:t>n_v</a:t>
            </a:r>
            <a:endParaRPr lang="en-US" altLang="zh-CN" dirty="0" smtClean="0"/>
          </a:p>
          <a:p>
            <a:endParaRPr lang="zh-CN" altLang="en-US" dirty="0"/>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将势能场中每个节点初始化为时间建模模块的最终表示</a:t>
            </a:r>
            <a:r>
              <a:rPr lang="en-US" altLang="zh-CN" dirty="0" err="1" smtClean="0"/>
              <a:t>n_v</a:t>
            </a:r>
            <a:r>
              <a:rPr lang="zh-CN" altLang="en-US" dirty="0" smtClean="0"/>
              <a:t>。</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最后经过一个</a:t>
            </a:r>
            <a:r>
              <a:rPr lang="en-US" altLang="zh-CN" dirty="0" smtClean="0"/>
              <a:t>MLP</a:t>
            </a:r>
            <a:r>
              <a:rPr lang="zh-CN" altLang="en-US" dirty="0" smtClean="0"/>
              <a:t>，得到被预测的势能场中</a:t>
            </a:r>
            <a:r>
              <a:rPr lang="en-US" altLang="zh-CN" dirty="0" smtClean="0"/>
              <a:t>v</a:t>
            </a:r>
            <a:r>
              <a:rPr lang="zh-CN" altLang="en-US" dirty="0" smtClean="0"/>
              <a:t>节点下一个时间片的势能。</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模型训练的损失函数就可以写成这种形式：</a:t>
            </a:r>
            <a:endParaRPr lang="en-US" altLang="zh-CN" dirty="0" smtClean="0"/>
          </a:p>
          <a:p>
            <a:endParaRPr lang="en-US" altLang="zh-CN" b="1" dirty="0" smtClean="0"/>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a:t>
            </a:r>
            <a:r>
              <a:rPr lang="zh-CN" altLang="en-US" dirty="0" smtClean="0"/>
              <a:t>对势能预测</a:t>
            </a:r>
            <a:r>
              <a:rPr lang="zh-CN" altLang="en-US" dirty="0"/>
              <a:t>后，把多个社区</a:t>
            </a:r>
            <a:r>
              <a:rPr lang="zh-CN" altLang="en-US" dirty="0" smtClean="0"/>
              <a:t>的</a:t>
            </a:r>
            <a:r>
              <a:rPr lang="zh-CN" altLang="en-US" dirty="0" smtClean="0">
                <a:sym typeface="+mn-ea"/>
              </a:rPr>
              <a:t>多个势能场</a:t>
            </a:r>
            <a:r>
              <a:rPr lang="zh-CN" altLang="en-US" dirty="0" smtClean="0"/>
              <a:t>联合起来</a:t>
            </a:r>
            <a:r>
              <a:rPr lang="zh-CN" altLang="en-US" dirty="0"/>
              <a:t>，生成城市内的交通流作为最终预测</a:t>
            </a:r>
            <a:r>
              <a:rPr lang="zh-CN" altLang="en-US" dirty="0" smtClean="0"/>
              <a:t>结果。</a:t>
            </a:r>
            <a:endParaRPr lang="en-US" altLang="zh-CN" dirty="0" smtClean="0"/>
          </a:p>
          <a:p>
            <a:r>
              <a:rPr lang="zh-CN" altLang="en-US" dirty="0" smtClean="0"/>
              <a:t>对于每个势能场，根据势能场中节点的势能，确定节点间的流量，构建流图。最后把多个流图相加，</a:t>
            </a:r>
            <a:r>
              <a:rPr lang="zh-CN" altLang="en-US" dirty="0" smtClean="0">
                <a:sym typeface="+mn-ea"/>
              </a:rPr>
              <a:t>得到城市内的交通流作为最终预测结果；</a:t>
            </a:r>
            <a:endParaRPr lang="zh-CN" altLang="en-US" dirty="0"/>
          </a:p>
        </p:txBody>
      </p:sp>
      <p:sp>
        <p:nvSpPr>
          <p:cNvPr id="4" name="日期占位符 3"/>
          <p:cNvSpPr>
            <a:spLocks noGrp="1"/>
          </p:cNvSpPr>
          <p:nvPr>
            <p:ph type="dt" idx="10"/>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p>
                      <m:sSupPr>
                        <m:ctrlPr>
                          <a:rPr lang="en-US" altLang="zh-CN" sz="1200" i="1" smtClean="0">
                            <a:latin typeface="Cambria Math" panose="02040503050406030204"/>
                            <a:cs typeface="Times New Roman" panose="02020603050405020304" pitchFamily="18" charset="0"/>
                          </a:rPr>
                        </m:ctrlPr>
                      </m:sSupPr>
                      <m:e>
                        <m:r>
                          <a:rPr lang="en-US" altLang="zh-CN" sz="1200" b="0" i="1" smtClean="0">
                            <a:latin typeface="Cambria Math" panose="02040503050406030204"/>
                            <a:cs typeface="Times New Roman" panose="02020603050405020304" pitchFamily="18" charset="0"/>
                          </a:rPr>
                          <m:t>𝑅</m:t>
                        </m:r>
                      </m:e>
                      <m:sup>
                        <m:r>
                          <a:rPr lang="en-US" altLang="zh-CN" sz="1200" b="0" i="1" smtClean="0">
                            <a:latin typeface="Cambria Math" panose="02040503050406030204"/>
                            <a:cs typeface="Times New Roman" panose="02020603050405020304" pitchFamily="18" charset="0"/>
                          </a:rPr>
                          <m:t>2</m:t>
                        </m:r>
                      </m:sup>
                    </m:sSup>
                  </m:oMath>
                </a14:m>
                <a:r>
                  <a:rPr lang="en-US" altLang="zh-CN" sz="1200" dirty="0" smtClean="0">
                    <a:latin typeface="Times New Roman" panose="02020603050405020304" pitchFamily="18" charset="0"/>
                    <a:cs typeface="Times New Roman" panose="02020603050405020304" pitchFamily="18" charset="0"/>
                  </a:rPr>
                  <a:t>, </a:t>
                </a:r>
                <a:r>
                  <a:rPr lang="zh-CN" altLang="en-US" sz="1200" b="0" i="0" kern="1200" dirty="0" smtClean="0">
                    <a:solidFill>
                      <a:schemeClr val="tx1"/>
                    </a:solidFill>
                    <a:effectLst/>
                    <a:latin typeface="+mn-lt"/>
                    <a:ea typeface="+mn-ea"/>
                    <a:cs typeface="+mn-cs"/>
                  </a:rPr>
                  <a:t>解释方差，即预测值能够解释的数据方差占比</a:t>
                </a:r>
                <a:endParaRPr lang="en-US" altLang="zh-CN" sz="1200" b="0" i="0" kern="1200" dirty="0" smtClean="0">
                  <a:solidFill>
                    <a:schemeClr val="tx1"/>
                  </a:solidFill>
                  <a:effectLst/>
                  <a:latin typeface="+mn-lt"/>
                  <a:ea typeface="+mn-ea"/>
                  <a:cs typeface="+mn-cs"/>
                </a:endParaRPr>
              </a:p>
              <a:p>
                <a:r>
                  <a:rPr lang="en-US" altLang="zh-CN" sz="1200" dirty="0" smtClean="0">
                    <a:latin typeface="Times New Roman" panose="02020603050405020304" pitchFamily="18" charset="0"/>
                    <a:cs typeface="Times New Roman" panose="02020603050405020304" pitchFamily="18" charset="0"/>
                  </a:rPr>
                  <a:t>EVAR</a:t>
                </a:r>
                <a:r>
                  <a:rPr lang="zh-CN" altLang="en-US" sz="1200" dirty="0" smtClean="0">
                    <a:latin typeface="Times New Roman" panose="02020603050405020304" pitchFamily="18" charset="0"/>
                    <a:cs typeface="Times New Roman" panose="02020603050405020304" pitchFamily="18" charset="0"/>
                  </a:rPr>
                  <a:t>：</a:t>
                </a:r>
                <a:endParaRPr lang="en-US" altLang="zh-CN" sz="1200" dirty="0" smtClean="0">
                  <a:latin typeface="Times New Roman" panose="02020603050405020304" pitchFamily="18" charset="0"/>
                  <a:cs typeface="Times New Roman" panose="02020603050405020304" pitchFamily="18" charset="0"/>
                </a:endParaRPr>
              </a:p>
              <a:p>
                <a:r>
                  <a:rPr lang="zh-CN" altLang="en-US" sz="1200" b="0" i="0" dirty="0" smtClean="0">
                    <a:effectLst/>
                    <a:latin typeface="Times New Roman" panose="02020603050405020304" pitchFamily="18" charset="0"/>
                    <a:cs typeface="Times New Roman" panose="02020603050405020304" pitchFamily="18" charset="0"/>
                  </a:rPr>
                  <a:t>三个任务：</a:t>
                </a:r>
                <a:endParaRPr lang="en-US" altLang="zh-CN" sz="1200" b="0" i="0" dirty="0" smtClean="0">
                  <a:effectLst/>
                  <a:latin typeface="Times New Roman" panose="02020603050405020304" pitchFamily="18" charset="0"/>
                  <a:cs typeface="Times New Roman" panose="02020603050405020304" pitchFamily="18" charset="0"/>
                </a:endParaRPr>
              </a:p>
              <a:p>
                <a:r>
                  <a:rPr lang="zh-CN" altLang="en-US" sz="1200" b="0" i="0" dirty="0" smtClean="0">
                    <a:effectLst/>
                    <a:latin typeface="Times New Roman" panose="02020603050405020304" pitchFamily="18" charset="0"/>
                    <a:cs typeface="Times New Roman" panose="02020603050405020304" pitchFamily="18" charset="0"/>
                  </a:rPr>
                  <a:t>以西安数据集为例，</a:t>
                </a:r>
                <a:r>
                  <a:rPr lang="en-US" altLang="zh-CN" sz="1200" b="0" i="0" dirty="0" smtClean="0">
                    <a:effectLst/>
                    <a:latin typeface="Times New Roman" panose="02020603050405020304" pitchFamily="18" charset="0"/>
                    <a:cs typeface="Times New Roman" panose="02020603050405020304" pitchFamily="18" charset="0"/>
                  </a:rPr>
                  <a:t>5</a:t>
                </a:r>
                <a:r>
                  <a:rPr lang="zh-CN" altLang="en-US" sz="1200" b="0" i="0" dirty="0" smtClean="0">
                    <a:effectLst/>
                    <a:latin typeface="Times New Roman" panose="02020603050405020304" pitchFamily="18" charset="0"/>
                    <a:cs typeface="Times New Roman" panose="02020603050405020304" pitchFamily="18" charset="0"/>
                  </a:rPr>
                  <a:t>分钟的轨迹数据聚合成一个时间步的流数据，三个任务分别把一个时间片 设为</a:t>
                </a:r>
                <a:r>
                  <a:rPr lang="en-US" altLang="zh-CN" sz="1200" b="0" i="0" dirty="0" smtClean="0">
                    <a:effectLst/>
                    <a:latin typeface="Times New Roman" panose="02020603050405020304" pitchFamily="18" charset="0"/>
                    <a:cs typeface="Times New Roman" panose="02020603050405020304" pitchFamily="18" charset="0"/>
                  </a:rPr>
                  <a:t>5</a:t>
                </a:r>
                <a:r>
                  <a:rPr lang="zh-CN" altLang="en-US" sz="1200" b="0" i="0" dirty="0" smtClean="0">
                    <a:effectLst/>
                    <a:latin typeface="Times New Roman" panose="02020603050405020304" pitchFamily="18" charset="0"/>
                    <a:cs typeface="Times New Roman" panose="02020603050405020304" pitchFamily="18" charset="0"/>
                  </a:rPr>
                  <a:t>，</a:t>
                </a:r>
                <a:r>
                  <a:rPr lang="en-US" altLang="zh-CN" sz="1200" b="0" i="0" dirty="0" smtClean="0">
                    <a:effectLst/>
                    <a:latin typeface="Times New Roman" panose="02020603050405020304" pitchFamily="18" charset="0"/>
                    <a:cs typeface="Times New Roman" panose="02020603050405020304" pitchFamily="18" charset="0"/>
                  </a:rPr>
                  <a:t>10</a:t>
                </a:r>
                <a:r>
                  <a:rPr lang="zh-CN" altLang="en-US" sz="1200" b="0" i="0" dirty="0" smtClean="0">
                    <a:effectLst/>
                    <a:latin typeface="Times New Roman" panose="02020603050405020304" pitchFamily="18" charset="0"/>
                    <a:cs typeface="Times New Roman" panose="02020603050405020304" pitchFamily="18" charset="0"/>
                  </a:rPr>
                  <a:t>，</a:t>
                </a:r>
                <a:r>
                  <a:rPr lang="en-US" altLang="zh-CN" sz="1200" b="0" i="0" dirty="0" smtClean="0">
                    <a:effectLst/>
                    <a:latin typeface="Times New Roman" panose="02020603050405020304" pitchFamily="18" charset="0"/>
                    <a:cs typeface="Times New Roman" panose="02020603050405020304" pitchFamily="18" charset="0"/>
                  </a:rPr>
                  <a:t>20</a:t>
                </a:r>
                <a:r>
                  <a:rPr lang="zh-CN" altLang="en-US" sz="1200" b="0" i="0" dirty="0" smtClean="0">
                    <a:effectLst/>
                    <a:latin typeface="Times New Roman" panose="02020603050405020304" pitchFamily="18" charset="0"/>
                    <a:cs typeface="Times New Roman" panose="02020603050405020304" pitchFamily="18" charset="0"/>
                  </a:rPr>
                  <a:t>分钟，分别预测</a:t>
                </a:r>
                <a:r>
                  <a:rPr lang="en-US" altLang="zh-CN" sz="1200" b="0" i="0" dirty="0" smtClean="0">
                    <a:effectLst/>
                    <a:latin typeface="Times New Roman" panose="02020603050405020304" pitchFamily="18" charset="0"/>
                    <a:cs typeface="Times New Roman" panose="02020603050405020304" pitchFamily="18" charset="0"/>
                  </a:rPr>
                  <a:t>5</a:t>
                </a:r>
                <a:r>
                  <a:rPr lang="zh-CN" altLang="en-US" sz="1200" b="0" i="0" dirty="0" smtClean="0">
                    <a:effectLst/>
                    <a:latin typeface="Times New Roman" panose="02020603050405020304" pitchFamily="18" charset="0"/>
                    <a:cs typeface="Times New Roman" panose="02020603050405020304" pitchFamily="18" charset="0"/>
                  </a:rPr>
                  <a:t>，</a:t>
                </a:r>
                <a:r>
                  <a:rPr lang="en-US" altLang="zh-CN" sz="1200" b="0" i="0" dirty="0" smtClean="0">
                    <a:effectLst/>
                    <a:latin typeface="Times New Roman" panose="02020603050405020304" pitchFamily="18" charset="0"/>
                    <a:cs typeface="Times New Roman" panose="02020603050405020304" pitchFamily="18" charset="0"/>
                  </a:rPr>
                  <a:t>10</a:t>
                </a:r>
                <a:r>
                  <a:rPr lang="zh-CN" altLang="en-US" sz="1200" b="0" i="0" dirty="0" smtClean="0">
                    <a:effectLst/>
                    <a:latin typeface="Times New Roman" panose="02020603050405020304" pitchFamily="18" charset="0"/>
                    <a:cs typeface="Times New Roman" panose="02020603050405020304" pitchFamily="18" charset="0"/>
                  </a:rPr>
                  <a:t>，</a:t>
                </a:r>
                <a:r>
                  <a:rPr lang="en-US" altLang="zh-CN" sz="1200" b="0" i="0" dirty="0" smtClean="0">
                    <a:effectLst/>
                    <a:latin typeface="Times New Roman" panose="02020603050405020304" pitchFamily="18" charset="0"/>
                    <a:cs typeface="Times New Roman" panose="02020603050405020304" pitchFamily="18" charset="0"/>
                  </a:rPr>
                  <a:t>20</a:t>
                </a:r>
                <a:r>
                  <a:rPr lang="zh-CN" altLang="en-US" sz="1200" b="0" i="0" dirty="0" smtClean="0">
                    <a:effectLst/>
                    <a:latin typeface="Times New Roman" panose="02020603050405020304" pitchFamily="18" charset="0"/>
                    <a:cs typeface="Times New Roman" panose="02020603050405020304" pitchFamily="18" charset="0"/>
                  </a:rPr>
                  <a:t>分钟后的交通流</a:t>
                </a:r>
                <a:endParaRPr b="0" i="0" dirty="0">
                  <a:effectLst/>
                  <a:latin typeface="-apple-system"/>
                </a:endParaRPr>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下面是总体的比较结果，该模型在各个指标上都是比较优秀的。</a:t>
            </a:r>
          </a:p>
          <a:p>
            <a:r>
              <a:rPr lang="zh-CN" altLang="en-US" dirty="0" smtClean="0">
                <a:sym typeface="+mn-ea"/>
              </a:rPr>
              <a:t>基于势能场的方法将不同方向的交通流被分解到不同的</a:t>
            </a:r>
            <a:r>
              <a:rPr lang="en-US" altLang="zh-CN" dirty="0" smtClean="0">
                <a:sym typeface="+mn-ea"/>
              </a:rPr>
              <a:t>PEF</a:t>
            </a:r>
            <a:r>
              <a:rPr lang="zh-CN" altLang="en-US" dirty="0" smtClean="0">
                <a:sym typeface="+mn-ea"/>
              </a:rPr>
              <a:t>中，</a:t>
            </a:r>
            <a:r>
              <a:rPr lang="zh-CN" altLang="en-US" dirty="0">
                <a:sym typeface="+mn-ea"/>
              </a:rPr>
              <a:t>再</a:t>
            </a:r>
            <a:r>
              <a:rPr lang="zh-CN" altLang="en-US" dirty="0" smtClean="0">
                <a:sym typeface="+mn-ea"/>
              </a:rPr>
              <a:t>由数据驱动模型建模，优于之前仅基于图注意力机制建立的模型。</a:t>
            </a:r>
            <a:endParaRPr lang="en-US" altLang="zh-CN" dirty="0" smtClean="0"/>
          </a:p>
          <a:p>
            <a:endParaRPr lang="zh-CN" altLang="en-US" dirty="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同时，进行了一些消融实验</a:t>
            </a:r>
            <a:r>
              <a:rPr lang="zh-CN" altLang="en-US" dirty="0" smtClean="0"/>
              <a:t>。证明了势能场提取模块等各组件的有效性。</a:t>
            </a:r>
            <a:endParaRPr dirty="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将城市区域简单划分为栅格，在现在看来稍显粗糙，且社区划分的方法是静态的。</a:t>
            </a:r>
            <a:endParaRPr lang="en-US" altLang="zh-CN" dirty="0" smtClean="0"/>
          </a:p>
          <a:p>
            <a:r>
              <a:rPr lang="zh-CN" altLang="en-US" dirty="0" smtClean="0"/>
              <a:t>模式：时间上的流量分布</a:t>
            </a:r>
            <a:endParaRPr lang="en-US" altLang="zh-CN" dirty="0" smtClean="0"/>
          </a:p>
          <a:p>
            <a:r>
              <a:rPr lang="zh-CN" altLang="en-US" dirty="0" smtClean="0"/>
              <a:t>历史每一时间片都需要进行</a:t>
            </a:r>
            <a:r>
              <a:rPr lang="en-US" altLang="zh-CN" dirty="0" smtClean="0"/>
              <a:t>PEF</a:t>
            </a:r>
            <a:r>
              <a:rPr lang="zh-CN" altLang="en-US" dirty="0" smtClean="0"/>
              <a:t>提取</a:t>
            </a:r>
            <a:endParaRPr lang="en-US" altLang="zh-CN" dirty="0" smtClean="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smtClean="0">
                <a:effectLst/>
                <a:latin typeface="-apple-system"/>
              </a:rPr>
              <a:t>交通流预测任务就是要预测城市中各区域之间未来的流量。目前按照空间数据类型，可以将数据驱动的预测模型分为基于网格和基于图两种。将各区域的流量图当作图像，对其进行卷积等处理。而目前主流的基于图的模型则是利用了图注意力机制或者时空融合的图算法，来得到相关的节点表征进而预测。</a:t>
            </a:r>
            <a:endParaRPr lang="en-US" altLang="zh-CN" b="0" i="0" dirty="0" smtClean="0">
              <a:effectLst/>
              <a:latin typeface="-apple-system"/>
            </a:endParaRPr>
          </a:p>
          <a:p>
            <a:endParaRPr lang="en-US" altLang="zh-CN" b="0" i="0" dirty="0" smtClean="0">
              <a:effectLst/>
              <a:latin typeface="-apple-system"/>
            </a:endParaRPr>
          </a:p>
          <a:p>
            <a:r>
              <a:rPr lang="zh-CN" altLang="en-US" b="0" i="0" dirty="0" smtClean="0">
                <a:effectLst/>
                <a:latin typeface="-apple-system"/>
              </a:rPr>
              <a:t>深度</a:t>
            </a:r>
            <a:r>
              <a:rPr lang="zh-CN" altLang="en-US" b="0" i="0" dirty="0">
                <a:effectLst/>
                <a:latin typeface="-apple-system"/>
              </a:rPr>
              <a:t>学习模型的准确率很高，</a:t>
            </a:r>
            <a:r>
              <a:rPr lang="zh-CN" altLang="en-US" b="0" i="0" dirty="0" smtClean="0">
                <a:effectLst/>
                <a:latin typeface="-apple-system"/>
              </a:rPr>
              <a:t>但是它们的通病是缺乏</a:t>
            </a:r>
            <a:r>
              <a:rPr lang="zh-CN" altLang="en-US" b="0" i="0" dirty="0">
                <a:effectLst/>
                <a:latin typeface="-apple-system"/>
              </a:rPr>
              <a:t>可解释性，并未对交通流背后的机制做出明确的揭示。在一些应急管理等关键应用领域，缺乏可解释性的结果是不可信的</a:t>
            </a:r>
            <a:r>
              <a:rPr lang="zh-CN" altLang="en-US" b="0" i="0" dirty="0" smtClean="0">
                <a:effectLst/>
                <a:latin typeface="-apple-system"/>
              </a:rPr>
              <a:t>。</a:t>
            </a:r>
            <a:endParaRPr lang="en-US" altLang="zh-CN" b="0" i="0" dirty="0" smtClean="0">
              <a:effectLst/>
              <a:latin typeface="-apple-system"/>
            </a:endParaRPr>
          </a:p>
          <a:p>
            <a:endParaRPr lang="en-US" altLang="zh-CN" b="0" i="0" dirty="0">
              <a:effectLst/>
              <a:latin typeface="-apple-system"/>
            </a:endParaRPr>
          </a:p>
          <a:p>
            <a:r>
              <a:rPr lang="zh-CN" altLang="en-US" dirty="0" smtClean="0"/>
              <a:t>可以看右下方的图，是文章实验部分的图，可以先拿来看一下，由于受</a:t>
            </a:r>
            <a:r>
              <a:rPr lang="zh-CN" altLang="en-US" dirty="0"/>
              <a:t>人类移动模式影响，城市</a:t>
            </a:r>
            <a:r>
              <a:rPr lang="zh-CN" altLang="en-US" dirty="0" smtClean="0"/>
              <a:t>中的功能</a:t>
            </a:r>
            <a:r>
              <a:rPr lang="zh-CN" altLang="en-US" dirty="0"/>
              <a:t>区具有不同的模式</a:t>
            </a:r>
            <a:r>
              <a:rPr lang="zh-CN" altLang="en-US" dirty="0" smtClean="0"/>
              <a:t>，图</a:t>
            </a:r>
            <a:r>
              <a:rPr lang="en-US" altLang="zh-CN" dirty="0" smtClean="0"/>
              <a:t>a</a:t>
            </a:r>
            <a:r>
              <a:rPr lang="zh-CN" altLang="en-US" dirty="0" smtClean="0"/>
              <a:t>图</a:t>
            </a:r>
            <a:r>
              <a:rPr lang="en-US" altLang="zh-CN" dirty="0" smtClean="0"/>
              <a:t>b</a:t>
            </a:r>
            <a:r>
              <a:rPr lang="zh-CN" altLang="en-US" dirty="0" smtClean="0"/>
              <a:t>中，在工作日的早上（工作区</a:t>
            </a:r>
            <a:r>
              <a:rPr lang="zh-CN" altLang="en-US" dirty="0"/>
              <a:t>在早上是汇区，在晚上是</a:t>
            </a:r>
            <a:r>
              <a:rPr lang="zh-CN" altLang="en-US" dirty="0" smtClean="0"/>
              <a:t>源区）；</a:t>
            </a:r>
            <a:r>
              <a:rPr lang="zh-CN" altLang="en-US" dirty="0"/>
              <a:t>居民区在早上是源区，在晚上是汇区。而周末则不同，早晨人们大多前往西单这样的商业街或者火车站，傍晚则是倾向于三里屯酒吧街等娱乐区。</a:t>
            </a:r>
          </a:p>
          <a:p>
            <a:r>
              <a:rPr lang="zh-CN" altLang="en-US" dirty="0"/>
              <a:t>作者认为，由于单纯的数据驱动的流量预测并不能准确描述这样的机制，可能的一个原因是原始的交通流量比较复杂，不容易识别出模式。于是</a:t>
            </a:r>
            <a:r>
              <a:rPr lang="zh-CN" altLang="en-US" dirty="0" smtClean="0"/>
              <a:t>作者将</a:t>
            </a:r>
            <a:r>
              <a:rPr lang="zh-CN" altLang="en-US" dirty="0"/>
              <a:t>统计物理学方法引入交通流预测模型中。</a:t>
            </a:r>
          </a:p>
          <a:p>
            <a:endParaRPr lang="en-US" altLang="zh-CN" dirty="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在之前，已经有一些学者将统计物理学的概念引入人员流动理论中，不过他们在预测能力上都很有限。</a:t>
            </a:r>
            <a:endParaRPr lang="en-US" altLang="zh-CN" dirty="0" smtClean="0"/>
          </a:p>
          <a:p>
            <a:r>
              <a:rPr lang="zh-CN" altLang="en-US" dirty="0" smtClean="0"/>
              <a:t>重力模型假定两地之间的流量关系和人口成正比，与重力和质量的关系类似</a:t>
            </a:r>
            <a:r>
              <a:rPr lang="en-US" altLang="zh-CN" dirty="0" smtClean="0"/>
              <a:t>;</a:t>
            </a:r>
            <a:r>
              <a:rPr lang="zh-CN" altLang="en-US" dirty="0" smtClean="0"/>
              <a:t>辐射模型考虑了区域中的一些因素对周围区域的影响（就业机会，商业中心），</a:t>
            </a:r>
            <a:endParaRPr lang="en-US" altLang="zh-CN" dirty="0" smtClean="0"/>
          </a:p>
          <a:p>
            <a:r>
              <a:rPr lang="zh-CN" altLang="en-US" dirty="0" smtClean="0"/>
              <a:t>这篇文章的工作与之前不同，作者提出了由物理理论和现实数据共同驱动的模型。</a:t>
            </a:r>
            <a:endParaRPr lang="zh-CN" altLang="en-US" dirty="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在讲模型之前，先介绍文章中的一些基本概念。</a:t>
            </a:r>
            <a:endParaRPr lang="en-US" altLang="zh-CN" dirty="0" smtClean="0"/>
          </a:p>
          <a:p>
            <a:r>
              <a:rPr lang="zh-CN" altLang="en-US" dirty="0" smtClean="0"/>
              <a:t>定义</a:t>
            </a:r>
            <a:r>
              <a:rPr lang="zh-CN" altLang="en-US" dirty="0"/>
              <a:t>一：空间栅格：按照</a:t>
            </a:r>
            <a:r>
              <a:rPr lang="en-US" altLang="zh-CN" dirty="0"/>
              <a:t>I*J</a:t>
            </a:r>
            <a:r>
              <a:rPr lang="zh-CN" altLang="en-US" dirty="0"/>
              <a:t>的网格对空间区域进行划分，网格被视为最小预测单元。每个小格有八种交通流类型，分别是流入和流出其上下左右附近小格的流量。（图）</a:t>
            </a:r>
          </a:p>
          <a:p>
            <a:r>
              <a:rPr lang="zh-CN" altLang="en-US" dirty="0"/>
              <a:t>对于空间栅格，构建一个流量图来模拟交通流。</a:t>
            </a:r>
          </a:p>
          <a:p>
            <a:r>
              <a:rPr lang="zh-CN" altLang="en-US" dirty="0"/>
              <a:t>定义二：流图：</a:t>
            </a:r>
          </a:p>
          <a:p>
            <a:r>
              <a:rPr lang="zh-CN" altLang="en-US" dirty="0"/>
              <a:t>问题定义</a:t>
            </a:r>
            <a:r>
              <a:rPr lang="zh-CN" altLang="en-US" dirty="0" smtClean="0"/>
              <a:t>：</a:t>
            </a:r>
            <a:r>
              <a:rPr lang="zh-CN" altLang="en-US" dirty="0" smtClean="0">
                <a:sym typeface="+mn-ea"/>
              </a:rPr>
              <a:t>建立一个函数，来预测</a:t>
            </a:r>
            <a:r>
              <a:rPr lang="en-US" altLang="zh-CN" dirty="0" smtClean="0">
                <a:sym typeface="+mn-ea"/>
              </a:rPr>
              <a:t>t+1</a:t>
            </a:r>
            <a:r>
              <a:rPr lang="zh-CN" altLang="en-US" dirty="0" smtClean="0">
                <a:sym typeface="+mn-ea"/>
              </a:rPr>
              <a:t>时间片的流图</a:t>
            </a:r>
            <a:endParaRPr lang="en-US" altLang="zh-CN" dirty="0" smtClean="0"/>
          </a:p>
          <a:p>
            <a:r>
              <a:rPr lang="zh-CN" altLang="en-US" dirty="0" smtClean="0"/>
              <a:t>之前的交通流预测模型直接拟合历史和未来的流图之间的相关性。</a:t>
            </a:r>
            <a:r>
              <a:rPr lang="en-US" altLang="zh-CN" dirty="0" smtClean="0"/>
              <a:t>~</a:t>
            </a:r>
            <a:r>
              <a:rPr lang="zh-CN" altLang="en-US" dirty="0" smtClean="0"/>
              <a:t>本文的作者则是采用一个中间概念势能场，来预测交通流。</a:t>
            </a:r>
            <a:endParaRPr lang="zh-CN" altLang="en-US" dirty="0"/>
          </a:p>
          <a:p>
            <a:endParaRPr lang="zh-CN" altLang="en-US" dirty="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一篇人类流动的实例研究指出，城市中的交通流是由多个潜在势能场驱动的。在每个</a:t>
            </a:r>
            <a:r>
              <a:rPr lang="zh-CN" altLang="en-US" dirty="0">
                <a:sym typeface="+mn-ea"/>
              </a:rPr>
              <a:t>潜在势能场中，</a:t>
            </a:r>
            <a:r>
              <a:rPr lang="zh-CN" altLang="en-US" dirty="0"/>
              <a:t>人类流动行为就像由重力场驱动的水流，由高势能位置流向低势能位置。</a:t>
            </a:r>
          </a:p>
          <a:p>
            <a:r>
              <a:rPr lang="zh-CN" altLang="en-US" dirty="0"/>
              <a:t>然而，交通流动态比物理水流复杂的多，主要在于两个方面：</a:t>
            </a:r>
          </a:p>
          <a:p>
            <a:endParaRPr lang="zh-CN" altLang="en-US" dirty="0"/>
          </a:p>
          <a:p>
            <a:r>
              <a:rPr lang="zh-CN" altLang="en-US" dirty="0"/>
              <a:t>因为这两种原因，导致我们无法确定两个节点之间唯一的势能高低关系，而为每个节点固定一个势能</a:t>
            </a:r>
            <a:r>
              <a:rPr lang="zh-CN" altLang="en-US" dirty="0" smtClean="0"/>
              <a:t>。</a:t>
            </a:r>
            <a:endParaRPr lang="en-US" altLang="zh-CN" dirty="0" smtClean="0"/>
          </a:p>
          <a:p>
            <a:r>
              <a:rPr lang="zh-CN" altLang="en-US" dirty="0" smtClean="0">
                <a:solidFill>
                  <a:schemeClr val="tx1"/>
                </a:solidFill>
                <a:sym typeface="+mn-ea"/>
              </a:rPr>
              <a:t>作者提出了他的模型来填补这一点。</a:t>
            </a:r>
            <a:endParaRPr lang="en-US" altLang="zh-CN" dirty="0" smtClean="0">
              <a:solidFill>
                <a:schemeClr val="tx1"/>
              </a:solidFill>
              <a:sym typeface="+mn-ea"/>
            </a:endParaRPr>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tx1"/>
                </a:solidFill>
                <a:sym typeface="+mn-ea"/>
              </a:rPr>
              <a:t>模型主要分为两步，势能场提取和交通流模块</a:t>
            </a:r>
            <a:endParaRPr lang="zh-CN" altLang="en-US" dirty="0"/>
          </a:p>
        </p:txBody>
      </p:sp>
      <p:sp>
        <p:nvSpPr>
          <p:cNvPr id="5" name="日期占位符 4"/>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为了填补交通流和水流之间的差异，交通流图分解成一组</a:t>
            </a:r>
            <a:r>
              <a:rPr lang="en-US" altLang="zh-CN" dirty="0" smtClean="0"/>
              <a:t>(</a:t>
            </a:r>
            <a:r>
              <a:rPr lang="zh-CN" altLang="en-US" dirty="0" smtClean="0"/>
              <a:t>势能场</a:t>
            </a:r>
            <a:r>
              <a:rPr lang="en-US" altLang="zh-CN" dirty="0" smtClean="0"/>
              <a:t>)</a:t>
            </a:r>
            <a:r>
              <a:rPr lang="zh-CN" altLang="en-US" dirty="0" smtClean="0"/>
              <a:t>的组合，在每个势能场中，交通流量是单向且非循环的，类似于重力势能场。</a:t>
            </a:r>
            <a:endParaRPr lang="en-US" altLang="zh-CN" dirty="0" smtClean="0"/>
          </a:p>
          <a:p>
            <a:r>
              <a:rPr lang="zh-CN" altLang="en-US" dirty="0" smtClean="0"/>
              <a:t>势能场提取分为三个步骤，社区划分，方向分解和多树分解。</a:t>
            </a:r>
            <a:endParaRPr lang="en-US" altLang="zh-CN" dirty="0" smtClean="0"/>
          </a:p>
          <a:p>
            <a:r>
              <a:rPr lang="zh-CN" altLang="en-US" dirty="0" smtClean="0"/>
              <a:t>方向分解是为了将图中双向边去除，多树分解则是为了将图中的循环边去除。。。</a:t>
            </a:r>
            <a:endParaRPr lang="zh-CN" altLang="en-US" dirty="0"/>
          </a:p>
        </p:txBody>
      </p:sp>
      <p:sp>
        <p:nvSpPr>
          <p:cNvPr id="4" name="日期占位符 3"/>
          <p:cNvSpPr>
            <a:spLocks noGrp="1"/>
          </p:cNvSpPr>
          <p:nvPr>
            <p:ph type="dt" idx="1"/>
          </p:nvPr>
        </p:nvSpPr>
        <p:spPr/>
        <p:txBody>
          <a:bodyPr/>
          <a:lstStyle/>
          <a:p>
            <a:fld id="{42D28764-9015-4647-AA92-F749CEE7B340}" type="datetime1">
              <a:rPr lang="zh-CN" altLang="en-US" smtClean="0"/>
              <a:t>2023-10-20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p:cNvSpPr/>
          <p:nvPr userDrawn="1"/>
        </p:nvSpPr>
        <p:spPr>
          <a:xfrm>
            <a:off x="486410" y="1922780"/>
            <a:ext cx="8195945" cy="2493645"/>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ooter Placeholder 4"/>
          <p:cNvSpPr txBox="1"/>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p:cNvSpPr txBox="1"/>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200" dirty="0">
                <a:solidFill>
                  <a:schemeClr val="tx1"/>
                </a:solidFill>
                <a:latin typeface="+mn-lt"/>
              </a:rPr>
              <a:t>2023/09/08</a:t>
            </a:r>
            <a:endParaRPr lang="zh-CN" altLang="en-US" sz="1200" dirty="0">
              <a:solidFill>
                <a:schemeClr val="tx1"/>
              </a:solidFill>
              <a:latin typeface="+mn-lt"/>
            </a:endParaRP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916536"/>
            <a:ext cx="1676189" cy="532800"/>
          </a:xfrm>
          <a:prstGeom prst="rect">
            <a:avLst/>
          </a:prstGeom>
        </p:spPr>
      </p:pic>
    </p:spTree>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p:cNvGrpSpPr/>
          <p:nvPr userDrawn="1"/>
        </p:nvGrpSpPr>
        <p:grpSpPr>
          <a:xfrm>
            <a:off x="162000" y="172128"/>
            <a:ext cx="8820000" cy="6167075"/>
            <a:chOff x="162000" y="172128"/>
            <a:chExt cx="8820000" cy="6167075"/>
          </a:xfrm>
        </p:grpSpPr>
        <p:grpSp>
          <p:nvGrpSpPr>
            <p:cNvPr id="8" name="组合 7"/>
            <p:cNvGrpSpPr/>
            <p:nvPr userDrawn="1"/>
          </p:nvGrpSpPr>
          <p:grpSpPr>
            <a:xfrm>
              <a:off x="162000" y="172128"/>
              <a:ext cx="8820000" cy="6167075"/>
              <a:chOff x="431514" y="174661"/>
              <a:chExt cx="8280971" cy="6155314"/>
            </a:xfrm>
          </p:grpSpPr>
          <p:sp>
            <p:nvSpPr>
              <p:cNvPr id="9" name="Google Shape;10;p2"/>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p:cNvGrpSpPr/>
            <p:nvPr userDrawn="1"/>
          </p:nvGrpSpPr>
          <p:grpSpPr>
            <a:xfrm>
              <a:off x="199071" y="297017"/>
              <a:ext cx="196346" cy="282999"/>
              <a:chOff x="5083925" y="2066350"/>
              <a:chExt cx="28825" cy="41550"/>
            </a:xfrm>
          </p:grpSpPr>
          <p:sp>
            <p:nvSpPr>
              <p:cNvPr id="18" name="Google Shape;836;p3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p:cNvPicPr/>
            <p:nvPr userDrawn="1"/>
          </p:nvPicPr>
          <p:blipFill rotWithShape="1">
            <a:blip r:embed="rId2" cstate="print">
              <a:extLst>
                <a:ext uri="{28A0092B-C50C-407E-A947-70E740481C1C}">
                  <a14:useLocalDpi xmlns:a14="http://schemas.microsoft.com/office/drawing/2010/main" val="0"/>
                </a:ext>
              </a:extLst>
            </a:blip>
            <a:srcRect l="-29" t="-1" r="68184" b="524"/>
            <a:stretch>
              <a:fillRect/>
            </a:stretch>
          </p:blipFill>
          <p:spPr>
            <a:xfrm>
              <a:off x="8404974" y="202608"/>
              <a:ext cx="532800" cy="532800"/>
            </a:xfrm>
            <a:prstGeom prst="rect">
              <a:avLst/>
            </a:prstGeom>
          </p:spPr>
        </p:pic>
      </p:grpSp>
    </p:spTree>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p:cNvPicPr/>
          <p:nvPr userDrawn="1"/>
        </p:nvPicPr>
        <p:blipFill>
          <a:blip r:embed="rId3"/>
          <a:stretch>
            <a:fillRect/>
          </a:stretch>
        </p:blipFill>
        <p:spPr>
          <a:xfrm>
            <a:off x="907430" y="3866329"/>
            <a:ext cx="2326247" cy="1661363"/>
          </a:xfrm>
          <a:prstGeom prst="rect">
            <a:avLst/>
          </a:prstGeom>
        </p:spPr>
      </p:pic>
      <p:sp>
        <p:nvSpPr>
          <p:cNvPr id="11" name="文本框 10"/>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p:cNvPicPr/>
          <p:nvPr userDrawn="1"/>
        </p:nvPicPr>
        <p:blipFill>
          <a:blip r:embed="rId4"/>
          <a:stretch>
            <a:fillRect/>
          </a:stretch>
        </p:blipFill>
        <p:spPr>
          <a:xfrm>
            <a:off x="6131435" y="1165514"/>
            <a:ext cx="2326247" cy="1661363"/>
          </a:xfrm>
          <a:prstGeom prst="rect">
            <a:avLst/>
          </a:prstGeom>
        </p:spPr>
      </p:pic>
      <p:pic>
        <p:nvPicPr>
          <p:cNvPr id="16" name="图片 15"/>
          <p:cNvPicPr/>
          <p:nvPr userDrawn="1"/>
        </p:nvPicPr>
        <p:blipFill>
          <a:blip r:embed="rId5"/>
          <a:stretch>
            <a:fillRect/>
          </a:stretch>
        </p:blipFill>
        <p:spPr>
          <a:xfrm>
            <a:off x="3695977" y="1165515"/>
            <a:ext cx="2326247" cy="1661363"/>
          </a:xfrm>
          <a:prstGeom prst="rect">
            <a:avLst/>
          </a:prstGeom>
        </p:spPr>
      </p:pic>
      <p:sp>
        <p:nvSpPr>
          <p:cNvPr id="17" name="文本框 16"/>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p:cNvPicPr>
            <a:picLocks noChangeAspect="1"/>
          </p:cNvPicPr>
          <p:nvPr userDrawn="1"/>
        </p:nvPicPr>
        <p:blipFill>
          <a:blip r:embed="rId7"/>
          <a:stretch>
            <a:fillRect/>
          </a:stretch>
        </p:blipFill>
        <p:spPr>
          <a:xfrm>
            <a:off x="6523465" y="4697007"/>
            <a:ext cx="1447800" cy="247650"/>
          </a:xfrm>
          <a:prstGeom prst="rect">
            <a:avLst/>
          </a:prstGeom>
        </p:spPr>
      </p:pic>
      <p:pic>
        <p:nvPicPr>
          <p:cNvPr id="20" name="图片 1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408411" y="3708165"/>
            <a:ext cx="1676189" cy="532800"/>
          </a:xfrm>
          <a:prstGeom prst="rect">
            <a:avLst/>
          </a:prstGeom>
        </p:spPr>
      </p:pic>
    </p:spTree>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p>
        </p:txBody>
      </p:sp>
      <p:sp>
        <p:nvSpPr>
          <p:cNvPr id="7" name="灯片编号占位符 5"/>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p:cNvGrpSpPr/>
          <p:nvPr userDrawn="1"/>
        </p:nvGrpSpPr>
        <p:grpSpPr>
          <a:xfrm>
            <a:off x="654820" y="1369609"/>
            <a:ext cx="7834360" cy="3363240"/>
            <a:chOff x="2406920" y="1481369"/>
            <a:chExt cx="4325080" cy="3363240"/>
          </a:xfrm>
        </p:grpSpPr>
        <p:sp>
          <p:nvSpPr>
            <p:cNvPr id="6" name="Google Shape;10;p2"/>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761497" y="2297364"/>
              <a:ext cx="3549311" cy="829945"/>
            </a:xfrm>
            <a:prstGeom prst="rect">
              <a:avLst/>
            </a:prstGeom>
            <a:noFill/>
          </p:spPr>
          <p:txBody>
            <a:bodyPr wrap="square" rtlCol="0">
              <a:spAutoFit/>
            </a:bodyPr>
            <a:lstStyle/>
            <a:p>
              <a:pPr lvl="0" algn="ctr">
                <a:defRPr/>
              </a:pPr>
              <a:r>
                <a:rPr lang="zh-CN" altLang="en-US" sz="4800" b="1" dirty="0">
                  <a:solidFill>
                    <a:srgbClr val="C00000"/>
                  </a:solidFill>
                  <a:latin typeface="思源黑体 CN" panose="020B0500000000000000" pitchFamily="34" charset="-122"/>
                  <a:ea typeface="思源黑体 CN" panose="020B0500000000000000" pitchFamily="34" charset="-122"/>
                  <a:cs typeface="+mn-ea"/>
                </a:rPr>
                <a:t> 请指正！</a:t>
              </a:r>
            </a:p>
          </p:txBody>
        </p:sp>
        <p:cxnSp>
          <p:nvCxnSpPr>
            <p:cNvPr id="10" name="直接连接符 9"/>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34575" y="4274536"/>
              <a:ext cx="4074850" cy="46037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Thank you</a:t>
              </a:r>
              <a:r>
                <a:rPr lang="zh-CN" altLang="en-US" sz="2400" b="1" dirty="0">
                  <a:solidFill>
                    <a:schemeClr val="bg1"/>
                  </a:solidFill>
                  <a:latin typeface="思源黑体 CN" panose="020B0500000000000000" pitchFamily="34" charset="-122"/>
                  <a:ea typeface="思源黑体 CN" panose="020B0500000000000000" pitchFamily="34" charset="-122"/>
                  <a:cs typeface="+mn-ea"/>
                </a:rPr>
                <a:t>！</a:t>
              </a:r>
            </a:p>
          </p:txBody>
        </p:sp>
      </p:grpSp>
    </p:spTree>
  </p:cSld>
  <p:clrMapOvr>
    <a:masterClrMapping/>
  </p:clrMapOvr>
  <p:hf sldNum="0"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962C8B-B14F-4D97-AF65-F5344CB8AC3E}" type="datetime1">
              <a:rPr lang="zh-CN" altLang="zh-CN"/>
              <a:t>2023-10-20</a:t>
            </a:fld>
            <a:endParaRPr lang="en-US" altLang="zh-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2.xml"/><Relationship Id="rId7" Type="http://schemas.openxmlformats.org/officeDocument/2006/relationships/image" Target="../media/image22.png"/><Relationship Id="rId2" Type="http://schemas.openxmlformats.org/officeDocument/2006/relationships/tags" Target="../tags/tag11.xml"/><Relationship Id="rId1" Type="http://schemas.openxmlformats.org/officeDocument/2006/relationships/themeOverride" Target="../theme/themeOverride4.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2.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18.xml"/><Relationship Id="rId7" Type="http://schemas.openxmlformats.org/officeDocument/2006/relationships/image" Target="../media/image4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9.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5.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themeOverride" Target="../theme/themeOverride1.xml"/><Relationship Id="rId6" Type="http://schemas.openxmlformats.org/officeDocument/2006/relationships/image" Target="../media/image1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10.xml"/><Relationship Id="rId1" Type="http://schemas.openxmlformats.org/officeDocument/2006/relationships/themeOverride" Target="../theme/themeOverride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8470" y="2138045"/>
            <a:ext cx="8171815" cy="1210945"/>
          </a:xfrm>
          <a:prstGeom prst="rect">
            <a:avLst/>
          </a:prstGeom>
          <a:noFill/>
        </p:spPr>
        <p:txBody>
          <a:bodyPr wrap="square" rtlCol="0">
            <a:spAutoFit/>
          </a:bodyPr>
          <a:lstStyle/>
          <a:p>
            <a:pPr algn="ctr">
              <a:lnSpc>
                <a:spcPct val="130000"/>
              </a:lnSpc>
            </a:pPr>
            <a:r>
              <a:rPr lang="en-US" altLang="zh-CN" sz="2800" b="1" dirty="0">
                <a:solidFill>
                  <a:srgbClr val="02409A"/>
                </a:solidFill>
                <a:ea typeface="微软雅黑" panose="020B0503020204020204" pitchFamily="34" charset="-122"/>
              </a:rPr>
              <a:t>Traffic Flow Prediction Based on Spatiotemporal Potential Energy Fields</a:t>
            </a:r>
          </a:p>
        </p:txBody>
      </p:sp>
      <p:sp>
        <p:nvSpPr>
          <p:cNvPr id="7" name="文本框 6"/>
          <p:cNvSpPr txBox="1"/>
          <p:nvPr>
            <p:custDataLst>
              <p:tags r:id="rId1"/>
            </p:custDataLst>
          </p:nvPr>
        </p:nvSpPr>
        <p:spPr>
          <a:xfrm>
            <a:off x="695972" y="3428704"/>
            <a:ext cx="7752031" cy="810260"/>
          </a:xfrm>
          <a:prstGeom prst="rect">
            <a:avLst/>
          </a:prstGeom>
          <a:noFill/>
        </p:spPr>
        <p:txBody>
          <a:bodyPr wrap="square" rtlCol="0">
            <a:spAutoFit/>
          </a:bodyPr>
          <a:lstStyle/>
          <a:p>
            <a:pPr algn="ctr">
              <a:lnSpc>
                <a:spcPct val="130000"/>
              </a:lnSpc>
            </a:pPr>
            <a:r>
              <a:rPr lang="en-US" altLang="zh-CN" b="1" i="1" dirty="0">
                <a:solidFill>
                  <a:srgbClr val="6B2D0B"/>
                </a:solidFill>
                <a:ea typeface="微软雅黑" panose="020B0503020204020204" pitchFamily="34" charset="-122"/>
              </a:rPr>
              <a:t>J. Wang, J. Ji, Z. Jiang and L. Sun </a:t>
            </a:r>
          </a:p>
          <a:p>
            <a:pPr algn="ctr">
              <a:lnSpc>
                <a:spcPct val="130000"/>
              </a:lnSpc>
            </a:pPr>
            <a:r>
              <a:rPr lang="en-US" altLang="zh-CN" b="1" i="1" dirty="0">
                <a:solidFill>
                  <a:srgbClr val="6B2D0B"/>
                </a:solidFill>
                <a:ea typeface="微软雅黑" panose="020B0503020204020204" pitchFamily="34" charset="-122"/>
              </a:rPr>
              <a:t>TKDE 2022</a:t>
            </a:r>
          </a:p>
        </p:txBody>
      </p:sp>
      <p:sp>
        <p:nvSpPr>
          <p:cNvPr id="2" name="矩形 1"/>
          <p:cNvSpPr/>
          <p:nvPr/>
        </p:nvSpPr>
        <p:spPr>
          <a:xfrm>
            <a:off x="660400" y="6384290"/>
            <a:ext cx="1169670" cy="33401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8"/>
          <p:cNvSpPr txBox="1"/>
          <p:nvPr/>
        </p:nvSpPr>
        <p:spPr>
          <a:xfrm>
            <a:off x="428281" y="199434"/>
            <a:ext cx="6625662"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提取（社区划分）</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2" name="文本框 1"/>
          <p:cNvSpPr txBox="1"/>
          <p:nvPr/>
        </p:nvSpPr>
        <p:spPr>
          <a:xfrm>
            <a:off x="427990" y="1525905"/>
            <a:ext cx="8077200" cy="645160"/>
          </a:xfrm>
          <a:prstGeom prst="rect">
            <a:avLst/>
          </a:prstGeom>
          <a:noFill/>
        </p:spPr>
        <p:txBody>
          <a:bodyPr wrap="square" rtlCol="0" anchor="t">
            <a:spAutoFit/>
          </a:bodyPr>
          <a:lstStyle/>
          <a:p>
            <a:r>
              <a:rPr lang="zh-CN" altLang="en-US" dirty="0" smtClean="0">
                <a:sym typeface="+mn-ea"/>
              </a:rPr>
              <a:t>将研究区域划分成多个社区，主要目的是使社区内流量最大化，社区间流量最小化。</a:t>
            </a:r>
          </a:p>
        </p:txBody>
      </p:sp>
      <p:sp>
        <p:nvSpPr>
          <p:cNvPr id="3" name="文本框 2"/>
          <p:cNvSpPr txBox="1"/>
          <p:nvPr/>
        </p:nvSpPr>
        <p:spPr>
          <a:xfrm>
            <a:off x="428281" y="4883283"/>
            <a:ext cx="7850505" cy="645160"/>
          </a:xfrm>
          <a:prstGeom prst="rect">
            <a:avLst/>
          </a:prstGeom>
          <a:noFill/>
        </p:spPr>
        <p:txBody>
          <a:bodyPr wrap="square" rtlCol="0" anchor="t">
            <a:spAutoFit/>
          </a:bodyPr>
          <a:lstStyle/>
          <a:p>
            <a:r>
              <a:rPr lang="zh-CN" altLang="en-US" dirty="0" smtClean="0">
                <a:sym typeface="+mn-ea"/>
              </a:rPr>
              <a:t>使用经典的</a:t>
            </a:r>
            <a:r>
              <a:rPr lang="en-US" altLang="zh-CN" dirty="0" smtClean="0">
                <a:sym typeface="+mn-ea"/>
              </a:rPr>
              <a:t>Girvan-Newman</a:t>
            </a:r>
            <a:r>
              <a:rPr lang="zh-CN" altLang="en-US" dirty="0" smtClean="0">
                <a:sym typeface="+mn-ea"/>
              </a:rPr>
              <a:t>算法来生成社区。该算法会逐步去除图中的边，直到图被分割成足够多的子图为止。</a:t>
            </a:r>
          </a:p>
        </p:txBody>
      </p:sp>
      <p:pic>
        <p:nvPicPr>
          <p:cNvPr id="5" name="图片 4"/>
          <p:cNvPicPr>
            <a:picLocks noChangeAspect="1"/>
          </p:cNvPicPr>
          <p:nvPr>
            <p:custDataLst>
              <p:tags r:id="rId2"/>
            </p:custDataLst>
          </p:nvPr>
        </p:nvPicPr>
        <p:blipFill rotWithShape="1">
          <a:blip r:embed="rId7"/>
          <a:srcRect r="63462"/>
          <a:stretch>
            <a:fillRect/>
          </a:stretch>
        </p:blipFill>
        <p:spPr>
          <a:xfrm>
            <a:off x="1143512" y="3068718"/>
            <a:ext cx="1795585" cy="1743710"/>
          </a:xfrm>
          <a:prstGeom prst="rect">
            <a:avLst/>
          </a:prstGeom>
        </p:spPr>
      </p:pic>
      <p:sp>
        <p:nvSpPr>
          <p:cNvPr id="6" name="右箭头 5"/>
          <p:cNvSpPr/>
          <p:nvPr/>
        </p:nvSpPr>
        <p:spPr>
          <a:xfrm>
            <a:off x="3326115" y="3758084"/>
            <a:ext cx="829994" cy="403706"/>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3"/>
            </p:custDataLst>
          </p:nvPr>
        </p:nvPicPr>
        <p:blipFill>
          <a:blip r:embed="rId8"/>
          <a:stretch>
            <a:fillRect/>
          </a:stretch>
        </p:blipFill>
        <p:spPr>
          <a:xfrm>
            <a:off x="2171065" y="2407285"/>
            <a:ext cx="1536065" cy="431800"/>
          </a:xfrm>
          <a:prstGeom prst="rect">
            <a:avLst/>
          </a:prstGeom>
        </p:spPr>
      </p:pic>
      <p:sp>
        <p:nvSpPr>
          <p:cNvPr id="8" name="文本框 7"/>
          <p:cNvSpPr txBox="1"/>
          <p:nvPr/>
        </p:nvSpPr>
        <p:spPr>
          <a:xfrm>
            <a:off x="822960" y="2439035"/>
            <a:ext cx="4572000" cy="368300"/>
          </a:xfrm>
          <a:prstGeom prst="rect">
            <a:avLst/>
          </a:prstGeom>
          <a:noFill/>
        </p:spPr>
        <p:txBody>
          <a:bodyPr wrap="square" rtlCol="0" anchor="t">
            <a:spAutoFit/>
          </a:bodyPr>
          <a:lstStyle/>
          <a:p>
            <a:r>
              <a:rPr lang="zh-CN" altLang="en-US" dirty="0" smtClean="0">
                <a:sym typeface="+mn-ea"/>
              </a:rPr>
              <a:t>累计流图：</a:t>
            </a:r>
          </a:p>
        </p:txBody>
      </p:sp>
      <p:sp>
        <p:nvSpPr>
          <p:cNvPr id="9" name="矩形 8"/>
          <p:cNvSpPr/>
          <p:nvPr/>
        </p:nvSpPr>
        <p:spPr>
          <a:xfrm>
            <a:off x="428281" y="970690"/>
            <a:ext cx="1647654" cy="369332"/>
          </a:xfrm>
          <a:prstGeom prst="rect">
            <a:avLst/>
          </a:prstGeom>
        </p:spPr>
        <p:txBody>
          <a:bodyPr wrap="square">
            <a:spAutoFit/>
          </a:bodyPr>
          <a:lstStyle/>
          <a:p>
            <a:r>
              <a:rPr lang="zh-CN" altLang="en-US" b="1" spc="200" dirty="0">
                <a:latin typeface="Calibri" panose="020F0502020204030204" pitchFamily="34" charset="0"/>
                <a:ea typeface="微软雅黑" panose="020B0503020204020204" pitchFamily="34" charset="-122"/>
              </a:rPr>
              <a:t>社区划分</a:t>
            </a:r>
            <a:endParaRPr lang="zh-CN" altLang="en-US" dirty="0"/>
          </a:p>
        </p:txBody>
      </p:sp>
      <p:sp>
        <p:nvSpPr>
          <p:cNvPr id="10" name="文本框 2"/>
          <p:cNvSpPr txBox="1"/>
          <p:nvPr/>
        </p:nvSpPr>
        <p:spPr>
          <a:xfrm>
            <a:off x="427990" y="5654222"/>
            <a:ext cx="7850505" cy="646331"/>
          </a:xfrm>
          <a:prstGeom prst="rect">
            <a:avLst/>
          </a:prstGeom>
          <a:noFill/>
        </p:spPr>
        <p:txBody>
          <a:bodyPr wrap="square" rtlCol="0" anchor="t">
            <a:spAutoFit/>
          </a:bodyPr>
          <a:lstStyle/>
          <a:p>
            <a:r>
              <a:rPr lang="zh-CN" altLang="en-US" dirty="0" smtClean="0">
                <a:sym typeface="+mn-ea"/>
              </a:rPr>
              <a:t>为了引入一些跨社区的流量，将与边界相邻但属于其他社区的栅格扩展到本社区中。</a:t>
            </a:r>
          </a:p>
        </p:txBody>
      </p:sp>
      <p:pic>
        <p:nvPicPr>
          <p:cNvPr id="11" name="图片 10"/>
          <p:cNvPicPr>
            <a:picLocks noChangeAspect="1"/>
          </p:cNvPicPr>
          <p:nvPr>
            <p:custDataLst>
              <p:tags r:id="rId4"/>
            </p:custDataLst>
          </p:nvPr>
        </p:nvPicPr>
        <p:blipFill rotWithShape="1">
          <a:blip r:embed="rId7"/>
          <a:srcRect l="37657"/>
          <a:stretch>
            <a:fillRect/>
          </a:stretch>
        </p:blipFill>
        <p:spPr>
          <a:xfrm>
            <a:off x="4727847" y="3007360"/>
            <a:ext cx="3260592" cy="1866426"/>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组合 32"/>
          <p:cNvGrpSpPr/>
          <p:nvPr/>
        </p:nvGrpSpPr>
        <p:grpSpPr>
          <a:xfrm>
            <a:off x="4998199" y="1155356"/>
            <a:ext cx="3806729" cy="3225804"/>
            <a:chOff x="4805930" y="1112704"/>
            <a:chExt cx="3806729" cy="3225804"/>
          </a:xfrm>
        </p:grpSpPr>
        <p:grpSp>
          <p:nvGrpSpPr>
            <p:cNvPr id="5" name="组合 4"/>
            <p:cNvGrpSpPr/>
            <p:nvPr/>
          </p:nvGrpSpPr>
          <p:grpSpPr>
            <a:xfrm>
              <a:off x="4805930" y="1112704"/>
              <a:ext cx="3806729" cy="3225804"/>
              <a:chOff x="1290918" y="3511888"/>
              <a:chExt cx="2571077" cy="2240765"/>
            </a:xfrm>
          </p:grpSpPr>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918" y="3511888"/>
                <a:ext cx="2571077" cy="224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p:nvPr/>
            </p:nvCxnSpPr>
            <p:spPr>
              <a:xfrm flipH="1">
                <a:off x="3016545" y="3937313"/>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8" name="直接箭头连接符 7"/>
              <p:cNvCxnSpPr/>
              <p:nvPr/>
            </p:nvCxnSpPr>
            <p:spPr>
              <a:xfrm flipH="1">
                <a:off x="3016545" y="4435764"/>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9" name="直接箭头连接符 8"/>
              <p:cNvCxnSpPr/>
              <p:nvPr/>
            </p:nvCxnSpPr>
            <p:spPr>
              <a:xfrm flipH="1">
                <a:off x="1974847" y="4982598"/>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p:nvPr/>
            </p:nvCxnSpPr>
            <p:spPr>
              <a:xfrm flipH="1">
                <a:off x="2446596" y="4982598"/>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1" name="直接箭头连接符 10"/>
              <p:cNvCxnSpPr/>
              <p:nvPr/>
            </p:nvCxnSpPr>
            <p:spPr>
              <a:xfrm flipH="1">
                <a:off x="3009631" y="4982598"/>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flipH="1">
                <a:off x="1974847" y="5490000"/>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3" name="直接箭头连接符 12"/>
              <p:cNvCxnSpPr/>
              <p:nvPr/>
            </p:nvCxnSpPr>
            <p:spPr>
              <a:xfrm flipH="1">
                <a:off x="2446596" y="5490000"/>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4" name="直接箭头连接符 13"/>
              <p:cNvCxnSpPr/>
              <p:nvPr/>
            </p:nvCxnSpPr>
            <p:spPr>
              <a:xfrm flipH="1">
                <a:off x="3009631" y="5490000"/>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5" name="直接箭头连接符 14"/>
              <p:cNvCxnSpPr/>
              <p:nvPr/>
            </p:nvCxnSpPr>
            <p:spPr>
              <a:xfrm>
                <a:off x="2829261" y="4006586"/>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p:nvPr/>
            </p:nvCxnSpPr>
            <p:spPr>
              <a:xfrm>
                <a:off x="3525483" y="4009749"/>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7" name="直接箭头连接符 16"/>
              <p:cNvCxnSpPr/>
              <p:nvPr/>
            </p:nvCxnSpPr>
            <p:spPr>
              <a:xfrm>
                <a:off x="3535008" y="4502118"/>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8" name="直接箭头连接符 17"/>
              <p:cNvCxnSpPr/>
              <p:nvPr/>
            </p:nvCxnSpPr>
            <p:spPr>
              <a:xfrm>
                <a:off x="1795295" y="5065791"/>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9" name="直接箭头连接符 18"/>
              <p:cNvCxnSpPr/>
              <p:nvPr/>
            </p:nvCxnSpPr>
            <p:spPr>
              <a:xfrm>
                <a:off x="2288915" y="5070955"/>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0" name="直接箭头连接符 19"/>
              <p:cNvCxnSpPr/>
              <p:nvPr/>
            </p:nvCxnSpPr>
            <p:spPr>
              <a:xfrm>
                <a:off x="2829261" y="5065791"/>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1" name="直接箭头连接符 20"/>
              <p:cNvCxnSpPr/>
              <p:nvPr/>
            </p:nvCxnSpPr>
            <p:spPr>
              <a:xfrm>
                <a:off x="3535008" y="5064048"/>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grpSp>
        <p:sp>
          <p:nvSpPr>
            <p:cNvPr id="22" name="矩形 21"/>
            <p:cNvSpPr/>
            <p:nvPr/>
          </p:nvSpPr>
          <p:spPr>
            <a:xfrm>
              <a:off x="6840784" y="1813539"/>
              <a:ext cx="301686" cy="369332"/>
            </a:xfrm>
            <a:prstGeom prst="rect">
              <a:avLst/>
            </a:prstGeom>
          </p:spPr>
          <p:txBody>
            <a:bodyPr wrap="none">
              <a:spAutoFit/>
            </a:bodyPr>
            <a:lstStyle/>
            <a:p>
              <a:r>
                <a:rPr lang="en-US" altLang="zh-CN" dirty="0"/>
                <a:t>1</a:t>
              </a:r>
              <a:endParaRPr lang="zh-CN" altLang="en-US" dirty="0"/>
            </a:p>
          </p:txBody>
        </p:sp>
        <p:sp>
          <p:nvSpPr>
            <p:cNvPr id="23" name="矩形 22"/>
            <p:cNvSpPr/>
            <p:nvPr/>
          </p:nvSpPr>
          <p:spPr>
            <a:xfrm>
              <a:off x="7443743" y="1672053"/>
              <a:ext cx="301686" cy="369332"/>
            </a:xfrm>
            <a:prstGeom prst="rect">
              <a:avLst/>
            </a:prstGeom>
          </p:spPr>
          <p:txBody>
            <a:bodyPr wrap="none">
              <a:spAutoFit/>
            </a:bodyPr>
            <a:lstStyle/>
            <a:p>
              <a:r>
                <a:rPr lang="en-US" altLang="zh-CN" dirty="0"/>
                <a:t>1</a:t>
              </a:r>
              <a:endParaRPr lang="zh-CN" altLang="en-US" dirty="0"/>
            </a:p>
          </p:txBody>
        </p:sp>
        <p:sp>
          <p:nvSpPr>
            <p:cNvPr id="24" name="矩形 23"/>
            <p:cNvSpPr/>
            <p:nvPr/>
          </p:nvSpPr>
          <p:spPr>
            <a:xfrm>
              <a:off x="7714043" y="1856719"/>
              <a:ext cx="301686" cy="369332"/>
            </a:xfrm>
            <a:prstGeom prst="rect">
              <a:avLst/>
            </a:prstGeom>
          </p:spPr>
          <p:txBody>
            <a:bodyPr wrap="none">
              <a:spAutoFit/>
            </a:bodyPr>
            <a:lstStyle/>
            <a:p>
              <a:r>
                <a:rPr lang="en-US" altLang="zh-CN" dirty="0" smtClean="0"/>
                <a:t>3</a:t>
              </a:r>
              <a:endParaRPr lang="zh-CN" altLang="en-US" dirty="0"/>
            </a:p>
          </p:txBody>
        </p:sp>
        <p:sp>
          <p:nvSpPr>
            <p:cNvPr id="25" name="矩形 24"/>
            <p:cNvSpPr/>
            <p:nvPr/>
          </p:nvSpPr>
          <p:spPr>
            <a:xfrm>
              <a:off x="7433506" y="2353573"/>
              <a:ext cx="301686" cy="369332"/>
            </a:xfrm>
            <a:prstGeom prst="rect">
              <a:avLst/>
            </a:prstGeom>
          </p:spPr>
          <p:txBody>
            <a:bodyPr wrap="none">
              <a:spAutoFit/>
            </a:bodyPr>
            <a:lstStyle/>
            <a:p>
              <a:r>
                <a:rPr lang="en-US" altLang="zh-CN" dirty="0"/>
                <a:t>1</a:t>
              </a:r>
              <a:endParaRPr lang="zh-CN" altLang="en-US" dirty="0"/>
            </a:p>
          </p:txBody>
        </p:sp>
        <p:sp>
          <p:nvSpPr>
            <p:cNvPr id="26" name="矩形 25"/>
            <p:cNvSpPr/>
            <p:nvPr/>
          </p:nvSpPr>
          <p:spPr>
            <a:xfrm>
              <a:off x="7433506" y="3162526"/>
              <a:ext cx="301686" cy="369332"/>
            </a:xfrm>
            <a:prstGeom prst="rect">
              <a:avLst/>
            </a:prstGeom>
          </p:spPr>
          <p:txBody>
            <a:bodyPr wrap="none">
              <a:spAutoFit/>
            </a:bodyPr>
            <a:lstStyle/>
            <a:p>
              <a:r>
                <a:rPr lang="en-US" altLang="zh-CN" dirty="0" smtClean="0"/>
                <a:t>2</a:t>
              </a:r>
              <a:endParaRPr lang="zh-CN" altLang="en-US" dirty="0"/>
            </a:p>
          </p:txBody>
        </p:sp>
        <p:sp>
          <p:nvSpPr>
            <p:cNvPr id="27" name="矩形 26"/>
            <p:cNvSpPr/>
            <p:nvPr/>
          </p:nvSpPr>
          <p:spPr>
            <a:xfrm>
              <a:off x="6668169" y="3162526"/>
              <a:ext cx="301686" cy="369332"/>
            </a:xfrm>
            <a:prstGeom prst="rect">
              <a:avLst/>
            </a:prstGeom>
          </p:spPr>
          <p:txBody>
            <a:bodyPr wrap="none">
              <a:spAutoFit/>
            </a:bodyPr>
            <a:lstStyle/>
            <a:p>
              <a:r>
                <a:rPr lang="en-US" altLang="zh-CN" dirty="0"/>
                <a:t>1</a:t>
              </a:r>
              <a:endParaRPr lang="zh-CN" altLang="en-US" dirty="0"/>
            </a:p>
          </p:txBody>
        </p:sp>
        <p:sp>
          <p:nvSpPr>
            <p:cNvPr id="28" name="矩形 27"/>
            <p:cNvSpPr/>
            <p:nvPr/>
          </p:nvSpPr>
          <p:spPr>
            <a:xfrm>
              <a:off x="5859980" y="3162526"/>
              <a:ext cx="301686" cy="369332"/>
            </a:xfrm>
            <a:prstGeom prst="rect">
              <a:avLst/>
            </a:prstGeom>
          </p:spPr>
          <p:txBody>
            <a:bodyPr wrap="none">
              <a:spAutoFit/>
            </a:bodyPr>
            <a:lstStyle/>
            <a:p>
              <a:r>
                <a:rPr lang="en-US" altLang="zh-CN" dirty="0" smtClean="0"/>
                <a:t>2</a:t>
              </a:r>
              <a:endParaRPr lang="zh-CN" altLang="en-US" dirty="0"/>
            </a:p>
          </p:txBody>
        </p:sp>
        <p:sp>
          <p:nvSpPr>
            <p:cNvPr id="29" name="矩形 28"/>
            <p:cNvSpPr/>
            <p:nvPr/>
          </p:nvSpPr>
          <p:spPr>
            <a:xfrm>
              <a:off x="7435063" y="3561663"/>
              <a:ext cx="301686" cy="369332"/>
            </a:xfrm>
            <a:prstGeom prst="rect">
              <a:avLst/>
            </a:prstGeom>
          </p:spPr>
          <p:txBody>
            <a:bodyPr wrap="none">
              <a:spAutoFit/>
            </a:bodyPr>
            <a:lstStyle/>
            <a:p>
              <a:r>
                <a:rPr lang="en-US" altLang="zh-CN" dirty="0" smtClean="0"/>
                <a:t>5</a:t>
              </a:r>
              <a:endParaRPr lang="zh-CN" altLang="en-US" dirty="0"/>
            </a:p>
          </p:txBody>
        </p:sp>
        <p:sp>
          <p:nvSpPr>
            <p:cNvPr id="30" name="矩形 29"/>
            <p:cNvSpPr/>
            <p:nvPr/>
          </p:nvSpPr>
          <p:spPr>
            <a:xfrm>
              <a:off x="6669726" y="3561663"/>
              <a:ext cx="301686" cy="369332"/>
            </a:xfrm>
            <a:prstGeom prst="rect">
              <a:avLst/>
            </a:prstGeom>
          </p:spPr>
          <p:txBody>
            <a:bodyPr wrap="none">
              <a:spAutoFit/>
            </a:bodyPr>
            <a:lstStyle/>
            <a:p>
              <a:r>
                <a:rPr lang="en-US" altLang="zh-CN" dirty="0" smtClean="0"/>
                <a:t>3</a:t>
              </a:r>
              <a:endParaRPr lang="zh-CN" altLang="en-US" dirty="0"/>
            </a:p>
          </p:txBody>
        </p:sp>
        <p:sp>
          <p:nvSpPr>
            <p:cNvPr id="31" name="矩形 30"/>
            <p:cNvSpPr/>
            <p:nvPr/>
          </p:nvSpPr>
          <p:spPr>
            <a:xfrm>
              <a:off x="5861537" y="3561663"/>
              <a:ext cx="418704" cy="369332"/>
            </a:xfrm>
            <a:prstGeom prst="rect">
              <a:avLst/>
            </a:prstGeom>
          </p:spPr>
          <p:txBody>
            <a:bodyPr wrap="none">
              <a:spAutoFit/>
            </a:bodyPr>
            <a:lstStyle/>
            <a:p>
              <a:r>
                <a:rPr lang="en-US" altLang="zh-CN" dirty="0" smtClean="0"/>
                <a:t>10</a:t>
              </a:r>
              <a:endParaRPr lang="zh-CN" altLang="en-US" dirty="0"/>
            </a:p>
          </p:txBody>
        </p:sp>
        <p:sp>
          <p:nvSpPr>
            <p:cNvPr id="32" name="矩形 31"/>
            <p:cNvSpPr/>
            <p:nvPr/>
          </p:nvSpPr>
          <p:spPr>
            <a:xfrm>
              <a:off x="7714043" y="3347192"/>
              <a:ext cx="301686" cy="369332"/>
            </a:xfrm>
            <a:prstGeom prst="rect">
              <a:avLst/>
            </a:prstGeom>
          </p:spPr>
          <p:txBody>
            <a:bodyPr wrap="none">
              <a:spAutoFit/>
            </a:bodyPr>
            <a:lstStyle/>
            <a:p>
              <a:r>
                <a:rPr lang="en-US" altLang="zh-CN" dirty="0" smtClean="0"/>
                <a:t>8</a:t>
              </a:r>
              <a:endParaRPr lang="zh-CN" altLang="en-US" dirty="0"/>
            </a:p>
          </p:txBody>
        </p:sp>
        <p:sp>
          <p:nvSpPr>
            <p:cNvPr id="50" name="矩形 49"/>
            <p:cNvSpPr/>
            <p:nvPr/>
          </p:nvSpPr>
          <p:spPr>
            <a:xfrm>
              <a:off x="7714043" y="2592829"/>
              <a:ext cx="301686" cy="369332"/>
            </a:xfrm>
            <a:prstGeom prst="rect">
              <a:avLst/>
            </a:prstGeom>
          </p:spPr>
          <p:txBody>
            <a:bodyPr wrap="none">
              <a:spAutoFit/>
            </a:bodyPr>
            <a:lstStyle/>
            <a:p>
              <a:r>
                <a:rPr lang="en-US" altLang="zh-CN" dirty="0" smtClean="0"/>
                <a:t>5</a:t>
              </a:r>
              <a:endParaRPr lang="zh-CN" altLang="en-US" dirty="0"/>
            </a:p>
          </p:txBody>
        </p:sp>
      </p:grpSp>
      <p:sp>
        <p:nvSpPr>
          <p:cNvPr id="4" name="文本框 8"/>
          <p:cNvSpPr txBox="1"/>
          <p:nvPr/>
        </p:nvSpPr>
        <p:spPr>
          <a:xfrm>
            <a:off x="428281" y="199434"/>
            <a:ext cx="6625662"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提取（方向分解）</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3" name="矩形 2"/>
          <p:cNvSpPr/>
          <p:nvPr/>
        </p:nvSpPr>
        <p:spPr>
          <a:xfrm>
            <a:off x="428281" y="970690"/>
            <a:ext cx="1647654" cy="369332"/>
          </a:xfrm>
          <a:prstGeom prst="rect">
            <a:avLst/>
          </a:prstGeom>
        </p:spPr>
        <p:txBody>
          <a:bodyPr wrap="square">
            <a:spAutoFit/>
          </a:bodyPr>
          <a:lstStyle/>
          <a:p>
            <a:r>
              <a:rPr lang="zh-CN" altLang="en-US" b="1" spc="200" dirty="0" smtClean="0">
                <a:latin typeface="Calibri" panose="020F0502020204030204" pitchFamily="34" charset="0"/>
                <a:ea typeface="微软雅黑" panose="020B0503020204020204" pitchFamily="34" charset="-122"/>
              </a:rPr>
              <a:t>方向</a:t>
            </a:r>
            <a:r>
              <a:rPr lang="zh-CN" altLang="en-US" b="1" spc="200" dirty="0">
                <a:latin typeface="Calibri" panose="020F0502020204030204" pitchFamily="34" charset="0"/>
                <a:ea typeface="微软雅黑" panose="020B0503020204020204" pitchFamily="34" charset="-122"/>
              </a:rPr>
              <a:t>分解</a:t>
            </a:r>
          </a:p>
        </p:txBody>
      </p:sp>
      <p:sp>
        <p:nvSpPr>
          <p:cNvPr id="2" name="矩形 1"/>
          <p:cNvSpPr/>
          <p:nvPr/>
        </p:nvSpPr>
        <p:spPr>
          <a:xfrm>
            <a:off x="428281" y="1506258"/>
            <a:ext cx="5124428" cy="3970318"/>
          </a:xfrm>
          <a:prstGeom prst="rect">
            <a:avLst/>
          </a:prstGeom>
        </p:spPr>
        <p:txBody>
          <a:bodyPr wrap="square">
            <a:spAutoFit/>
          </a:bodyPr>
          <a:lstStyle/>
          <a:p>
            <a:pPr marL="285750" indent="-285750">
              <a:buFont typeface="Arial" panose="020B0604020202020204" pitchFamily="34" charset="0"/>
              <a:buChar char="•"/>
            </a:pPr>
            <a:r>
              <a:rPr lang="zh-CN" altLang="en-US" dirty="0"/>
              <a:t>将每个社区的</a:t>
            </a:r>
            <a:r>
              <a:rPr lang="zh-CN" altLang="en-US" dirty="0" smtClean="0"/>
              <a:t>流图</a:t>
            </a:r>
            <a:r>
              <a:rPr lang="zh-CN" altLang="en-US" dirty="0"/>
              <a:t>划分为两个社区子图</a:t>
            </a:r>
            <a:r>
              <a:rPr lang="zh-CN" altLang="en-US" dirty="0" smtClean="0"/>
              <a:t>：</a:t>
            </a:r>
            <a:r>
              <a:rPr lang="zh-CN" altLang="en-US" dirty="0" smtClean="0">
                <a:solidFill>
                  <a:schemeClr val="accent1"/>
                </a:solidFill>
              </a:rPr>
              <a:t>主要子图</a:t>
            </a:r>
            <a:r>
              <a:rPr lang="zh-CN" altLang="en-US" dirty="0" smtClean="0"/>
              <a:t>和</a:t>
            </a:r>
            <a:r>
              <a:rPr lang="zh-CN" altLang="en-US" dirty="0" smtClean="0">
                <a:solidFill>
                  <a:schemeClr val="accent1"/>
                </a:solidFill>
              </a:rPr>
              <a:t>次要子图</a:t>
            </a:r>
            <a:r>
              <a:rPr lang="zh-CN" altLang="en-US" dirty="0" smtClean="0"/>
              <a:t>；</a:t>
            </a:r>
            <a:endParaRPr lang="zh-CN" altLang="en-US"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如果社区的流</a:t>
            </a:r>
            <a:r>
              <a:rPr lang="zh-CN" altLang="en-US" dirty="0" smtClean="0"/>
              <a:t>图中向上的总流量大于向下的总流量，那么向上就是主要方向，向下为次要方向。左右方向同理。</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solidFill>
                  <a:schemeClr val="accent1"/>
                </a:solidFill>
              </a:rPr>
              <a:t>主要子图</a:t>
            </a:r>
            <a:r>
              <a:rPr lang="zh-CN" altLang="en-US" dirty="0" smtClean="0"/>
              <a:t>由主要方向的边组成，比如黑色边。</a:t>
            </a:r>
            <a:endParaRPr lang="en-US" altLang="zh-CN" dirty="0" smtClean="0"/>
          </a:p>
          <a:p>
            <a:pPr marL="285750" indent="-285750">
              <a:buFont typeface="Wingdings" panose="05000000000000000000" pitchFamily="2" charset="2"/>
              <a:buChar char="Ø"/>
            </a:pPr>
            <a:r>
              <a:rPr lang="zh-CN" altLang="en-US" dirty="0">
                <a:solidFill>
                  <a:schemeClr val="accent1"/>
                </a:solidFill>
              </a:rPr>
              <a:t>次要子图</a:t>
            </a:r>
            <a:r>
              <a:rPr lang="zh-CN" altLang="en-US" dirty="0" smtClean="0"/>
              <a:t>由</a:t>
            </a:r>
            <a:r>
              <a:rPr lang="zh-CN" altLang="en-US" dirty="0"/>
              <a:t>次要</a:t>
            </a:r>
            <a:r>
              <a:rPr lang="zh-CN" altLang="en-US" dirty="0" smtClean="0"/>
              <a:t>方向的边组成，比如黄色边。</a:t>
            </a:r>
            <a:endParaRPr lang="en-US" altLang="zh-CN" dirty="0" smtClean="0"/>
          </a:p>
          <a:p>
            <a:r>
              <a:rPr lang="zh-CN" altLang="en-US" dirty="0"/>
              <a:t>这两个子图中，相邻节点之间只有单向边。</a:t>
            </a:r>
            <a:endParaRPr lang="en-US" altLang="zh-CN" dirty="0"/>
          </a:p>
          <a:p>
            <a:pPr marL="285750" indent="-285750">
              <a:buFont typeface="Arial" panose="020B0604020202020204" pitchFamily="34" charset="0"/>
              <a:buChar char="•"/>
            </a:pPr>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8"/>
          <p:cNvSpPr txBox="1"/>
          <p:nvPr/>
        </p:nvSpPr>
        <p:spPr>
          <a:xfrm>
            <a:off x="428281" y="199434"/>
            <a:ext cx="6625662" cy="52197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a:t>
            </a:r>
            <a:r>
              <a:rPr lang="en-US" altLang="zh-CN" sz="2800" b="1" spc="200" dirty="0" smtClean="0">
                <a:solidFill>
                  <a:schemeClr val="bg1"/>
                </a:solidFill>
                <a:latin typeface="Calibri" panose="020F0502020204030204" pitchFamily="34" charset="0"/>
                <a:ea typeface="微软雅黑" panose="020B0503020204020204" pitchFamily="34" charset="-122"/>
                <a:sym typeface="+mn-ea"/>
              </a:rPr>
              <a:t>PolyTree</a:t>
            </a:r>
            <a:r>
              <a:rPr lang="zh-CN" altLang="en-US" sz="2800" b="1" spc="200" dirty="0" smtClean="0">
                <a:solidFill>
                  <a:schemeClr val="bg1"/>
                </a:solidFill>
                <a:latin typeface="Calibri" panose="020F0502020204030204" pitchFamily="34" charset="0"/>
                <a:ea typeface="微软雅黑" panose="020B0503020204020204" pitchFamily="34" charset="-122"/>
                <a:sym typeface="+mn-ea"/>
              </a:rPr>
              <a:t>分解</a:t>
            </a:r>
            <a:r>
              <a:rPr lang="zh-CN" altLang="en-US" sz="2800" b="1" spc="200" dirty="0" smtClean="0">
                <a:solidFill>
                  <a:schemeClr val="bg1"/>
                </a:solidFill>
                <a:latin typeface="Calibri" panose="020F0502020204030204" pitchFamily="34" charset="0"/>
                <a:ea typeface="微软雅黑" panose="020B0503020204020204" pitchFamily="34" charset="-122"/>
              </a:rPr>
              <a:t>）</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p:cNvSpPr txBox="1"/>
              <p:nvPr/>
            </p:nvSpPr>
            <p:spPr>
              <a:xfrm>
                <a:off x="427990" y="854710"/>
                <a:ext cx="8145855" cy="3985260"/>
              </a:xfrm>
              <a:prstGeom prst="rect">
                <a:avLst/>
              </a:prstGeom>
              <a:noFill/>
            </p:spPr>
            <p:txBody>
              <a:bodyPr wrap="square" rtlCol="0" anchor="t">
                <a:spAutoFit/>
              </a:bodyPr>
              <a:lstStyle/>
              <a:p>
                <a:pPr>
                  <a:lnSpc>
                    <a:spcPct val="100000"/>
                  </a:lnSpc>
                </a:pPr>
                <a:r>
                  <a:rPr lang="zh-CN" altLang="en-US" sz="2000" b="1" dirty="0" smtClean="0">
                    <a:sym typeface="+mn-ea"/>
                  </a:rPr>
                  <a:t>多树分解</a:t>
                </a:r>
                <a:r>
                  <a:rPr lang="zh-CN" altLang="en-US" sz="2000" dirty="0" smtClean="0">
                    <a:sym typeface="+mn-ea"/>
                  </a:rPr>
                  <a:t>，主要是为了消除图中流量的循环问题。</a:t>
                </a:r>
                <a:endParaRPr lang="en-US" altLang="zh-CN" sz="2000" dirty="0" smtClean="0">
                  <a:sym typeface="+mn-ea"/>
                </a:endParaRPr>
              </a:p>
              <a:p>
                <a:pPr>
                  <a:lnSpc>
                    <a:spcPct val="100000"/>
                  </a:lnSpc>
                </a:pPr>
                <a:endParaRPr lang="zh-CN" altLang="en-US" sz="2000" dirty="0" smtClean="0">
                  <a:sym typeface="+mn-ea"/>
                </a:endParaRPr>
              </a:p>
              <a:p>
                <a:pPr>
                  <a:lnSpc>
                    <a:spcPct val="100000"/>
                  </a:lnSpc>
                </a:pPr>
                <a:r>
                  <a:rPr lang="zh-CN" altLang="en-US" sz="2000" dirty="0" smtClean="0">
                    <a:solidFill>
                      <a:schemeClr val="accent1"/>
                    </a:solidFill>
                    <a:effectLst>
                      <a:outerShdw blurRad="38100" dist="25400" dir="5400000" algn="ctr" rotWithShape="0">
                        <a:srgbClr val="6E747A">
                          <a:alpha val="43000"/>
                        </a:srgbClr>
                      </a:outerShdw>
                    </a:effectLst>
                    <a:sym typeface="+mn-ea"/>
                  </a:rPr>
                  <a:t>多树</a:t>
                </a:r>
                <a:r>
                  <a:rPr lang="zh-CN" altLang="en-US" sz="2000" dirty="0" smtClean="0">
                    <a:sym typeface="+mn-ea"/>
                  </a:rPr>
                  <a:t>：如果一个有向图的每一对节点之间之多只有一条路径，那么就是一棵多树。</a:t>
                </a:r>
              </a:p>
              <a:p>
                <a:pPr>
                  <a:lnSpc>
                    <a:spcPct val="100000"/>
                  </a:lnSpc>
                </a:pPr>
                <a:endParaRPr lang="zh-CN" altLang="en-US" sz="2000" dirty="0" smtClean="0">
                  <a:sym typeface="+mn-ea"/>
                </a:endParaRPr>
              </a:p>
              <a:p>
                <a:pPr>
                  <a:lnSpc>
                    <a:spcPct val="100000"/>
                  </a:lnSpc>
                </a:pPr>
                <a:r>
                  <a:rPr lang="zh-CN" altLang="en-US" sz="2000" dirty="0" smtClean="0">
                    <a:sym typeface="+mn-ea"/>
                  </a:rPr>
                  <a:t>严格地将</a:t>
                </a:r>
                <a:r>
                  <a:rPr lang="zh-CN" altLang="en-US" sz="2000" dirty="0">
                    <a:sym typeface="+mn-ea"/>
                  </a:rPr>
                  <a:t>一个流图，分解成</a:t>
                </a:r>
                <a:r>
                  <a:rPr lang="en-US" altLang="zh-CN" sz="2000" dirty="0" smtClean="0">
                    <a:sym typeface="+mn-ea"/>
                  </a:rPr>
                  <a:t>k</a:t>
                </a:r>
                <a:r>
                  <a:rPr lang="zh-CN" altLang="en-US" sz="2000" dirty="0" smtClean="0">
                    <a:sym typeface="+mn-ea"/>
                  </a:rPr>
                  <a:t>棵多</a:t>
                </a:r>
                <a:r>
                  <a:rPr lang="zh-CN" altLang="en-US" sz="2000" dirty="0">
                    <a:sym typeface="+mn-ea"/>
                  </a:rPr>
                  <a:t>树</a:t>
                </a:r>
                <a14:m>
                  <m:oMath xmlns:m="http://schemas.openxmlformats.org/officeDocument/2006/math">
                    <m:sSub>
                      <m:sSubPr>
                        <m:ctrlPr>
                          <a:rPr lang="en-US" altLang="zh-CN" sz="2000" i="1">
                            <a:latin typeface="Cambria Math" panose="02040503050406030204"/>
                            <a:sym typeface="+mn-ea"/>
                          </a:rPr>
                        </m:ctrlPr>
                      </m:sSubPr>
                      <m:e>
                        <m:r>
                          <a:rPr lang="en-US" altLang="zh-CN" sz="2000" i="1">
                            <a:latin typeface="Cambria Math" panose="02040503050406030204"/>
                            <a:sym typeface="+mn-ea"/>
                          </a:rPr>
                          <m:t>𝑇</m:t>
                        </m:r>
                      </m:e>
                      <m:sub>
                        <m:r>
                          <a:rPr lang="en-US" altLang="zh-CN" sz="2000" i="1">
                            <a:latin typeface="Cambria Math" panose="02040503050406030204"/>
                            <a:sym typeface="+mn-ea"/>
                          </a:rPr>
                          <m:t>1</m:t>
                        </m:r>
                      </m:sub>
                    </m:sSub>
                    <m:r>
                      <a:rPr lang="en-US" altLang="zh-CN" sz="2000" i="1">
                        <a:latin typeface="Cambria Math" panose="02040503050406030204"/>
                        <a:sym typeface="+mn-ea"/>
                      </a:rPr>
                      <m:t>,</m:t>
                    </m:r>
                    <m:sSub>
                      <m:sSubPr>
                        <m:ctrlPr>
                          <a:rPr lang="en-US" altLang="zh-CN" sz="2000" i="1">
                            <a:latin typeface="Cambria Math" panose="02040503050406030204"/>
                            <a:sym typeface="+mn-ea"/>
                          </a:rPr>
                        </m:ctrlPr>
                      </m:sSubPr>
                      <m:e>
                        <m:r>
                          <a:rPr lang="en-US" altLang="zh-CN" sz="2000" i="1">
                            <a:latin typeface="Cambria Math" panose="02040503050406030204"/>
                            <a:sym typeface="+mn-ea"/>
                          </a:rPr>
                          <m:t>𝑇</m:t>
                        </m:r>
                      </m:e>
                      <m:sub>
                        <m:r>
                          <a:rPr lang="en-US" altLang="zh-CN" sz="2000" i="1">
                            <a:latin typeface="Cambria Math" panose="02040503050406030204"/>
                            <a:sym typeface="+mn-ea"/>
                          </a:rPr>
                          <m:t>1</m:t>
                        </m:r>
                      </m:sub>
                    </m:sSub>
                    <m:r>
                      <a:rPr lang="en-US" altLang="zh-CN" sz="2000">
                        <a:latin typeface="Cambria Math" panose="02040503050406030204"/>
                        <a:sym typeface="+mn-ea"/>
                      </a:rPr>
                      <m:t>…</m:t>
                    </m:r>
                    <m:sSub>
                      <m:sSubPr>
                        <m:ctrlPr>
                          <a:rPr lang="en-US" altLang="zh-CN" sz="2000" i="1">
                            <a:latin typeface="Cambria Math" panose="02040503050406030204"/>
                            <a:sym typeface="+mn-ea"/>
                          </a:rPr>
                        </m:ctrlPr>
                      </m:sSubPr>
                      <m:e>
                        <m:r>
                          <a:rPr lang="en-US" altLang="zh-CN" sz="2000" i="1">
                            <a:latin typeface="Cambria Math" panose="02040503050406030204"/>
                            <a:sym typeface="+mn-ea"/>
                          </a:rPr>
                          <m:t>𝑇</m:t>
                        </m:r>
                      </m:e>
                      <m:sub>
                        <m:r>
                          <a:rPr lang="en-US" altLang="zh-CN" sz="2000" i="1">
                            <a:latin typeface="Cambria Math" panose="02040503050406030204"/>
                            <a:sym typeface="+mn-ea"/>
                          </a:rPr>
                          <m:t>𝐾</m:t>
                        </m:r>
                      </m:sub>
                    </m:sSub>
                  </m:oMath>
                </a14:m>
                <a:r>
                  <a:rPr lang="zh-CN" altLang="en-US" sz="2000" dirty="0">
                    <a:sym typeface="+mn-ea"/>
                  </a:rPr>
                  <a:t>的</a:t>
                </a:r>
                <a:r>
                  <a:rPr lang="zh-CN" altLang="en-US" sz="2000" dirty="0" smtClean="0">
                    <a:sym typeface="+mn-ea"/>
                  </a:rPr>
                  <a:t>组合</a:t>
                </a:r>
                <a:r>
                  <a:rPr lang="en-US" altLang="zh-CN" sz="2000" dirty="0" smtClean="0">
                    <a:sym typeface="+mn-ea"/>
                  </a:rPr>
                  <a:t>,  </a:t>
                </a:r>
                <a:r>
                  <a:rPr lang="zh-CN" altLang="en-US" sz="2000" dirty="0" smtClean="0">
                    <a:sym typeface="+mn-ea"/>
                  </a:rPr>
                  <a:t>每棵多树的边集是图边集的真子集，节点集包含原图所有节点，且 </a:t>
                </a:r>
                <a14:m>
                  <m:oMath xmlns:m="http://schemas.openxmlformats.org/officeDocument/2006/math">
                    <m:sSub>
                      <m:sSubPr>
                        <m:ctrlPr>
                          <a:rPr lang="en-US" altLang="zh-CN" sz="2000" i="1">
                            <a:latin typeface="Cambria Math" panose="02040503050406030204"/>
                            <a:sym typeface="+mn-ea"/>
                          </a:rPr>
                        </m:ctrlPr>
                      </m:sSubPr>
                      <m:e>
                        <m:r>
                          <a:rPr lang="en-US" altLang="zh-CN" sz="2000" b="0" i="1" smtClean="0">
                            <a:latin typeface="Cambria Math" panose="02040503050406030204"/>
                            <a:sym typeface="+mn-ea"/>
                          </a:rPr>
                          <m:t>𝐸</m:t>
                        </m:r>
                      </m:e>
                      <m:sub>
                        <m:r>
                          <a:rPr lang="en-US" altLang="zh-CN" sz="2000" b="0" i="1" smtClean="0">
                            <a:latin typeface="Cambria Math" panose="02040503050406030204"/>
                            <a:sym typeface="+mn-ea"/>
                          </a:rPr>
                          <m:t>𝑖</m:t>
                        </m:r>
                      </m:sub>
                    </m:sSub>
                    <m:r>
                      <a:rPr lang="en-US" altLang="zh-CN" sz="2000" dirty="0" smtClean="0">
                        <a:latin typeface="Cambria Math" panose="02040503050406030204"/>
                        <a:sym typeface="+mn-ea"/>
                      </a:rPr>
                      <m:t>∩</m:t>
                    </m:r>
                    <m:sSub>
                      <m:sSubPr>
                        <m:ctrlPr>
                          <a:rPr lang="en-US" altLang="zh-CN" sz="2000" i="1">
                            <a:latin typeface="Cambria Math" panose="02040503050406030204"/>
                            <a:sym typeface="+mn-ea"/>
                          </a:rPr>
                        </m:ctrlPr>
                      </m:sSubPr>
                      <m:e>
                        <m:r>
                          <a:rPr lang="en-US" altLang="zh-CN" sz="2000" i="1">
                            <a:latin typeface="Cambria Math" panose="02040503050406030204"/>
                            <a:sym typeface="+mn-ea"/>
                          </a:rPr>
                          <m:t>𝐸</m:t>
                        </m:r>
                      </m:e>
                      <m:sub>
                        <m:r>
                          <a:rPr lang="en-US" altLang="zh-CN" sz="2000" b="0" i="1" smtClean="0">
                            <a:latin typeface="Cambria Math" panose="02040503050406030204"/>
                            <a:sym typeface="+mn-ea"/>
                          </a:rPr>
                          <m:t>𝑗</m:t>
                        </m:r>
                      </m:sub>
                    </m:sSub>
                    <m:r>
                      <a:rPr lang="en-US" altLang="zh-CN" sz="2000" b="0" i="1" smtClean="0">
                        <a:latin typeface="Cambria Math" panose="02040503050406030204"/>
                        <a:sym typeface="+mn-ea"/>
                      </a:rPr>
                      <m:t>=</m:t>
                    </m:r>
                    <m:r>
                      <a:rPr lang="en-US" altLang="zh-CN" sz="2000" b="0" i="1" smtClean="0">
                        <a:latin typeface="Cambria Math" panose="02040503050406030204"/>
                        <a:ea typeface="Cambria Math" panose="02040503050406030204"/>
                        <a:sym typeface="+mn-ea"/>
                      </a:rPr>
                      <m:t>∅</m:t>
                    </m:r>
                    <m:r>
                      <a:rPr lang="zh-CN" altLang="en-US" sz="2000" b="0" i="1" smtClean="0">
                        <a:latin typeface="Cambria Math" panose="02040503050406030204"/>
                        <a:ea typeface="Cambria Math" panose="02040503050406030204"/>
                        <a:sym typeface="+mn-ea"/>
                      </a:rPr>
                      <m:t>，</m:t>
                    </m:r>
                    <m:nary>
                      <m:naryPr>
                        <m:chr m:val="⋃"/>
                        <m:ctrlPr>
                          <a:rPr lang="zh-CN" altLang="en-US" sz="2000" b="0" i="1" smtClean="0">
                            <a:latin typeface="Cambria Math" panose="02040503050406030204"/>
                            <a:ea typeface="Cambria Math" panose="02040503050406030204"/>
                            <a:sym typeface="+mn-ea"/>
                          </a:rPr>
                        </m:ctrlPr>
                      </m:naryPr>
                      <m:sub>
                        <m:r>
                          <m:rPr>
                            <m:brk m:alnAt="23"/>
                          </m:rPr>
                          <a:rPr lang="en-US" altLang="zh-CN" sz="2000" b="0" i="1" smtClean="0">
                            <a:latin typeface="Cambria Math" panose="02040503050406030204"/>
                            <a:ea typeface="Cambria Math" panose="02040503050406030204"/>
                            <a:sym typeface="+mn-ea"/>
                          </a:rPr>
                          <m:t>𝑖</m:t>
                        </m:r>
                        <m:r>
                          <a:rPr lang="en-US" altLang="zh-CN" sz="2000" b="0" i="1" smtClean="0">
                            <a:latin typeface="Cambria Math" panose="02040503050406030204"/>
                            <a:ea typeface="Cambria Math" panose="02040503050406030204"/>
                            <a:sym typeface="+mn-ea"/>
                          </a:rPr>
                          <m:t>=1</m:t>
                        </m:r>
                      </m:sub>
                      <m:sup>
                        <m:r>
                          <a:rPr lang="en-US" altLang="zh-CN" sz="2000" b="0" i="1" smtClean="0">
                            <a:latin typeface="Cambria Math" panose="02040503050406030204"/>
                            <a:ea typeface="Cambria Math" panose="02040503050406030204"/>
                            <a:sym typeface="+mn-ea"/>
                          </a:rPr>
                          <m:t>𝑘</m:t>
                        </m:r>
                      </m:sup>
                      <m:e>
                        <m:sSub>
                          <m:sSubPr>
                            <m:ctrlPr>
                              <a:rPr lang="en-US" altLang="zh-CN" sz="2000" i="1">
                                <a:latin typeface="Cambria Math" panose="02040503050406030204"/>
                                <a:sym typeface="+mn-ea"/>
                              </a:rPr>
                            </m:ctrlPr>
                          </m:sSubPr>
                          <m:e>
                            <m:r>
                              <a:rPr lang="en-US" altLang="zh-CN" sz="2000" i="1">
                                <a:latin typeface="Cambria Math" panose="02040503050406030204"/>
                                <a:sym typeface="+mn-ea"/>
                              </a:rPr>
                              <m:t>𝐸</m:t>
                            </m:r>
                          </m:e>
                          <m:sub>
                            <m:r>
                              <a:rPr lang="en-US" altLang="zh-CN" sz="2000" i="1">
                                <a:latin typeface="Cambria Math" panose="02040503050406030204"/>
                                <a:sym typeface="+mn-ea"/>
                              </a:rPr>
                              <m:t>𝑖</m:t>
                            </m:r>
                          </m:sub>
                        </m:sSub>
                      </m:e>
                    </m:nary>
                  </m:oMath>
                </a14:m>
                <a:r>
                  <a:rPr lang="en-US" altLang="zh-CN" sz="2000" dirty="0" smtClean="0">
                    <a:sym typeface="+mn-ea"/>
                  </a:rPr>
                  <a:t>=</a:t>
                </a:r>
                <a:r>
                  <a:rPr lang="en-US" altLang="zh-CN" sz="2000" dirty="0">
                    <a:sym typeface="+mn-ea"/>
                  </a:rPr>
                  <a:t> </a:t>
                </a:r>
                <a14:m>
                  <m:oMath xmlns:m="http://schemas.openxmlformats.org/officeDocument/2006/math">
                    <m:sSub>
                      <m:sSubPr>
                        <m:ctrlPr>
                          <a:rPr lang="en-US" altLang="zh-CN" sz="2000" i="1">
                            <a:latin typeface="Cambria Math" panose="02040503050406030204"/>
                            <a:sym typeface="+mn-ea"/>
                          </a:rPr>
                        </m:ctrlPr>
                      </m:sSubPr>
                      <m:e>
                        <m:r>
                          <a:rPr lang="en-US" altLang="zh-CN" sz="2000" i="1">
                            <a:latin typeface="Cambria Math" panose="02040503050406030204"/>
                            <a:sym typeface="+mn-ea"/>
                          </a:rPr>
                          <m:t>𝐸</m:t>
                        </m:r>
                      </m:e>
                      <m:sub>
                        <m:r>
                          <a:rPr lang="en-US" altLang="zh-CN" sz="2000" b="0" i="1" smtClean="0">
                            <a:latin typeface="Cambria Math" panose="02040503050406030204"/>
                            <a:sym typeface="+mn-ea"/>
                          </a:rPr>
                          <m:t>𝐺</m:t>
                        </m:r>
                      </m:sub>
                    </m:sSub>
                  </m:oMath>
                </a14:m>
                <a:r>
                  <a:rPr lang="en-US" altLang="zh-CN" sz="2000" dirty="0" smtClean="0">
                    <a:sym typeface="+mn-ea"/>
                  </a:rPr>
                  <a:t>. </a:t>
                </a:r>
                <a:endParaRPr lang="zh-CN" altLang="en-US" sz="2000" dirty="0">
                  <a:sym typeface="+mn-ea"/>
                </a:endParaRPr>
              </a:p>
              <a:p>
                <a:pPr>
                  <a:lnSpc>
                    <a:spcPct val="100000"/>
                  </a:lnSpc>
                </a:pPr>
                <a:endParaRPr lang="zh-CN" altLang="en-US" sz="2000" dirty="0" smtClean="0">
                  <a:sym typeface="+mn-ea"/>
                </a:endParaRPr>
              </a:p>
              <a:p>
                <a:pPr>
                  <a:lnSpc>
                    <a:spcPct val="100000"/>
                  </a:lnSpc>
                </a:pPr>
                <a:endParaRPr lang="en-US" altLang="zh-CN" sz="2000" dirty="0" smtClean="0">
                  <a:sym typeface="+mn-ea"/>
                </a:endParaRPr>
              </a:p>
              <a:p>
                <a:pPr>
                  <a:lnSpc>
                    <a:spcPct val="100000"/>
                  </a:lnSpc>
                </a:pPr>
                <a:r>
                  <a:rPr lang="zh-CN" altLang="en-US" sz="2000" dirty="0" smtClean="0">
                    <a:sym typeface="+mn-ea"/>
                  </a:rPr>
                  <a:t>采用</a:t>
                </a:r>
                <a:r>
                  <a:rPr lang="zh-CN" altLang="en-US" sz="2000" dirty="0" smtClean="0">
                    <a:ln w="22225">
                      <a:solidFill>
                        <a:schemeClr val="accent2"/>
                      </a:solidFill>
                      <a:prstDash val="solid"/>
                    </a:ln>
                    <a:solidFill>
                      <a:schemeClr val="accent2">
                        <a:lumMod val="40000"/>
                        <a:lumOff val="60000"/>
                      </a:schemeClr>
                    </a:solidFill>
                    <a:effectLst/>
                    <a:sym typeface="+mn-ea"/>
                  </a:rPr>
                  <a:t>边分割技巧</a:t>
                </a:r>
                <a:r>
                  <a:rPr lang="zh-CN" altLang="en-US" sz="2000" dirty="0" smtClean="0">
                    <a:sym typeface="+mn-ea"/>
                  </a:rPr>
                  <a:t>，从理论上保证多树分解是有解的，且</a:t>
                </a:r>
                <a:r>
                  <a:rPr lang="en-US" altLang="zh-CN" sz="2000" dirty="0" smtClean="0">
                    <a:sym typeface="+mn-ea"/>
                  </a:rPr>
                  <a:t>k=2.</a:t>
                </a:r>
                <a:endParaRPr lang="zh-CN" altLang="en-US" sz="2800" dirty="0"/>
              </a:p>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sym typeface="+mn-ea"/>
                  </a:rPr>
                  <a:t>计：</a:t>
                </a:r>
                <a:r>
                  <a:rPr lang="en-US" altLang="zh-CN" sz="2800" b="1" spc="200" dirty="0" smtClean="0">
                    <a:solidFill>
                      <a:schemeClr val="bg1"/>
                    </a:solidFill>
                    <a:latin typeface="Calibri" panose="020F0502020204030204" pitchFamily="34" charset="0"/>
                    <a:ea typeface="微软雅黑" panose="020B0503020204020204" pitchFamily="34" charset="-122"/>
                    <a:sym typeface="+mn-ea"/>
                  </a:rPr>
                  <a:t>PEF</a:t>
                </a:r>
                <a:r>
                  <a:rPr lang="zh-CN" altLang="en-US" sz="2800" b="1" spc="200" dirty="0" smtClean="0">
                    <a:solidFill>
                      <a:schemeClr val="bg1"/>
                    </a:solidFill>
                    <a:latin typeface="Calibri" panose="020F0502020204030204" pitchFamily="34" charset="0"/>
                    <a:ea typeface="微软雅黑" panose="020B0503020204020204" pitchFamily="34" charset="-122"/>
                    <a:sym typeface="+mn-ea"/>
                  </a:rPr>
                  <a:t>提取（</a:t>
                </a:r>
                <a:r>
                  <a:rPr lang="en-US" altLang="zh-CN" sz="2800" b="1" spc="200" dirty="0" smtClean="0">
                    <a:solidFill>
                      <a:schemeClr val="bg1"/>
                    </a:solidFill>
                    <a:latin typeface="Calibri" panose="020F0502020204030204" pitchFamily="34" charset="0"/>
                    <a:ea typeface="微软雅黑" panose="020B0503020204020204" pitchFamily="34" charset="-122"/>
                    <a:sym typeface="+mn-ea"/>
                  </a:rPr>
                  <a:t>PolyTree</a:t>
                </a:r>
                <a:r>
                  <a:rPr lang="zh-CN" altLang="en-US" sz="2800" b="1" spc="200" dirty="0" smtClean="0">
                    <a:solidFill>
                      <a:schemeClr val="bg1"/>
                    </a:solidFill>
                    <a:latin typeface="Calibri" panose="020F0502020204030204" pitchFamily="34" charset="0"/>
                    <a:ea typeface="微软雅黑" panose="020B0503020204020204" pitchFamily="34" charset="-122"/>
                    <a:sym typeface="+mn-ea"/>
                  </a:rPr>
                  <a:t>分解）</a:t>
                </a:r>
              </a:p>
            </p:txBody>
          </p:sp>
        </mc:Choice>
        <mc:Fallback xmlns="">
          <p:sp>
            <p:nvSpPr>
              <p:cNvPr id="2" name="文本框 1"/>
              <p:cNvSpPr txBox="1">
                <a:spLocks noRot="1" noChangeAspect="1" noMove="1" noResize="1" noEditPoints="1" noAdjustHandles="1" noChangeArrowheads="1" noChangeShapeType="1" noTextEdit="1"/>
              </p:cNvSpPr>
              <p:nvPr/>
            </p:nvSpPr>
            <p:spPr>
              <a:xfrm>
                <a:off x="427990" y="854710"/>
                <a:ext cx="8145855" cy="3985260"/>
              </a:xfrm>
              <a:prstGeom prst="rect">
                <a:avLst/>
              </a:prstGeom>
              <a:blipFill rotWithShape="1">
                <a:blip r:embed="rId4"/>
                <a:stretch>
                  <a:fillRect r="1"/>
                </a:stretch>
              </a:blipFill>
            </p:spPr>
            <p:txBody>
              <a:bodyPr/>
              <a:lstStyle/>
              <a:p>
                <a:r>
                  <a:rPr lang="zh-CN" altLang="en-US">
                    <a:noFill/>
                  </a:rPr>
                  <a:t> </a:t>
                </a:r>
              </a:p>
            </p:txBody>
          </p:sp>
        </mc:Fallback>
      </mc:AlternateContent>
      <p:sp>
        <p:nvSpPr>
          <p:cNvPr id="8" name="椭圆形标注 7"/>
          <p:cNvSpPr/>
          <p:nvPr/>
        </p:nvSpPr>
        <p:spPr>
          <a:xfrm>
            <a:off x="8164868" y="1836420"/>
            <a:ext cx="978946" cy="614854"/>
          </a:xfrm>
          <a:prstGeom prst="wedgeEllipse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无解</a:t>
            </a:r>
            <a:endParaRPr lang="zh-CN" altLang="en-US" dirty="0"/>
          </a:p>
        </p:txBody>
      </p:sp>
      <p:grpSp>
        <p:nvGrpSpPr>
          <p:cNvPr id="9" name="组合 8"/>
          <p:cNvGrpSpPr/>
          <p:nvPr/>
        </p:nvGrpSpPr>
        <p:grpSpPr>
          <a:xfrm>
            <a:off x="427990" y="721278"/>
            <a:ext cx="8294988" cy="5723938"/>
            <a:chOff x="252279" y="823819"/>
            <a:chExt cx="8294988" cy="5723938"/>
          </a:xfrm>
        </p:grpSpPr>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35343"/>
            <a:stretch>
              <a:fillRect/>
            </a:stretch>
          </p:blipFill>
          <p:spPr bwMode="auto">
            <a:xfrm>
              <a:off x="252279" y="853634"/>
              <a:ext cx="4333875" cy="35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279" y="4323317"/>
              <a:ext cx="4358042"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6154" y="823819"/>
              <a:ext cx="39433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7916" y="4130380"/>
              <a:ext cx="4149351" cy="241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70" y="882881"/>
            <a:ext cx="7128587" cy="273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892" y="3613031"/>
            <a:ext cx="7128587" cy="2752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8"/>
          <p:cNvSpPr txBox="1"/>
          <p:nvPr/>
        </p:nvSpPr>
        <p:spPr>
          <a:xfrm>
            <a:off x="428281" y="199434"/>
            <a:ext cx="6625662"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a:t>
            </a:r>
            <a:r>
              <a:rPr lang="en-US" altLang="zh-CN" sz="2800" b="1" spc="200" dirty="0" smtClean="0">
                <a:solidFill>
                  <a:schemeClr val="bg1"/>
                </a:solidFill>
                <a:latin typeface="Calibri" panose="020F0502020204030204" pitchFamily="34" charset="0"/>
                <a:ea typeface="微软雅黑" panose="020B0503020204020204" pitchFamily="34" charset="-122"/>
              </a:rPr>
              <a:t>PolyTree</a:t>
            </a:r>
            <a:r>
              <a:rPr lang="zh-CN" altLang="en-US" sz="2800" b="1" spc="200" dirty="0" smtClean="0">
                <a:solidFill>
                  <a:schemeClr val="bg1"/>
                </a:solidFill>
                <a:latin typeface="Calibri" panose="020F0502020204030204" pitchFamily="34" charset="0"/>
                <a:ea typeface="微软雅黑" panose="020B0503020204020204" pitchFamily="34" charset="-122"/>
              </a:rPr>
              <a:t>分解）</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2" name="矩形 1"/>
          <p:cNvSpPr/>
          <p:nvPr/>
        </p:nvSpPr>
        <p:spPr>
          <a:xfrm>
            <a:off x="5330415" y="4558168"/>
            <a:ext cx="559837" cy="396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5774" y="4824068"/>
            <a:ext cx="1446247" cy="330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8281" y="2082727"/>
            <a:ext cx="1446247" cy="330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7305406" y="1022731"/>
            <a:ext cx="1644956" cy="1477328"/>
          </a:xfrm>
          <a:prstGeom prst="rect">
            <a:avLst/>
          </a:prstGeom>
          <a:noFill/>
        </p:spPr>
        <p:txBody>
          <a:bodyPr wrap="square" rtlCol="0">
            <a:spAutoFit/>
          </a:bodyPr>
          <a:lstStyle/>
          <a:p>
            <a:r>
              <a:rPr lang="zh-CN" altLang="en-US" dirty="0" smtClean="0"/>
              <a:t>以北京市出租车数据集中的一个社区为例，展示</a:t>
            </a:r>
            <a:r>
              <a:rPr lang="en-US" altLang="zh-CN" dirty="0" smtClean="0"/>
              <a:t>PolyTree</a:t>
            </a:r>
            <a:r>
              <a:rPr lang="zh-CN" altLang="en-US" dirty="0" smtClean="0"/>
              <a:t>分解算法</a:t>
            </a:r>
            <a:endParaRPr lang="zh-CN" altLang="en-US" dirty="0"/>
          </a:p>
        </p:txBody>
      </p:sp>
      <p:cxnSp>
        <p:nvCxnSpPr>
          <p:cNvPr id="9" name="直接连接符 8"/>
          <p:cNvCxnSpPr/>
          <p:nvPr/>
        </p:nvCxnSpPr>
        <p:spPr>
          <a:xfrm>
            <a:off x="180855" y="3625156"/>
            <a:ext cx="836115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482814" y="1843913"/>
            <a:ext cx="559837" cy="396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8" y="793102"/>
            <a:ext cx="7408506" cy="28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118" y="3620277"/>
            <a:ext cx="7408506" cy="268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8"/>
          <p:cNvSpPr txBox="1"/>
          <p:nvPr/>
        </p:nvSpPr>
        <p:spPr>
          <a:xfrm>
            <a:off x="428281" y="199434"/>
            <a:ext cx="6625662"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a:t>
            </a:r>
            <a:r>
              <a:rPr lang="en-US" altLang="zh-CN" sz="2800" b="1" spc="200" dirty="0" smtClean="0">
                <a:solidFill>
                  <a:schemeClr val="bg1"/>
                </a:solidFill>
                <a:latin typeface="Calibri" panose="020F0502020204030204" pitchFamily="34" charset="0"/>
                <a:ea typeface="微软雅黑" panose="020B0503020204020204" pitchFamily="34" charset="-122"/>
              </a:rPr>
              <a:t>PolyTree</a:t>
            </a:r>
            <a:r>
              <a:rPr lang="zh-CN" altLang="en-US" sz="2800" b="1" spc="200" dirty="0" smtClean="0">
                <a:solidFill>
                  <a:schemeClr val="bg1"/>
                </a:solidFill>
                <a:latin typeface="Calibri" panose="020F0502020204030204" pitchFamily="34" charset="0"/>
                <a:ea typeface="微软雅黑" panose="020B0503020204020204" pitchFamily="34" charset="-122"/>
              </a:rPr>
              <a:t>分解）</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7" name="矩形 6"/>
          <p:cNvSpPr/>
          <p:nvPr/>
        </p:nvSpPr>
        <p:spPr>
          <a:xfrm>
            <a:off x="849083" y="5035419"/>
            <a:ext cx="1446247" cy="330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7118" y="2041460"/>
            <a:ext cx="1446247" cy="330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17703" y="4627982"/>
            <a:ext cx="3197293" cy="251928"/>
          </a:xfrm>
          <a:prstGeom prst="rect">
            <a:avLst/>
          </a:prstGeom>
          <a:noFill/>
          <a:ln w="28575">
            <a:solidFill>
              <a:srgbClr val="3C3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TextBox 2"/>
              <p:cNvSpPr txBox="1"/>
              <p:nvPr/>
            </p:nvSpPr>
            <p:spPr>
              <a:xfrm>
                <a:off x="8360227" y="4509615"/>
                <a:ext cx="429209"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a:rPr>
                          </m:ctrlPr>
                        </m:sSubPr>
                        <m:e>
                          <m:r>
                            <a:rPr lang="en-US" altLang="zh-CN" b="0" i="1" smtClean="0">
                              <a:latin typeface="Cambria Math" panose="02040503050406030204"/>
                            </a:rPr>
                            <m:t>𝐺</m:t>
                          </m:r>
                        </m:e>
                        <m:sub>
                          <m:r>
                            <a:rPr lang="en-US" altLang="zh-CN" b="0" i="1" smtClean="0">
                              <a:latin typeface="Cambria Math" panose="02040503050406030204"/>
                            </a:rPr>
                            <m:t>𝑏</m:t>
                          </m:r>
                        </m:sub>
                      </m:sSub>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360227" y="4509615"/>
                <a:ext cx="429209" cy="370294"/>
              </a:xfrm>
              <a:prstGeom prst="rect">
                <a:avLst/>
              </a:prstGeom>
              <a:blipFill rotWithShape="1">
                <a:blip r:embed="rId5"/>
                <a:stretch>
                  <a:fillRect l="-105" t="-130" r="93" b="154"/>
                </a:stretch>
              </a:blipFill>
            </p:spPr>
            <p:txBody>
              <a:bodyPr/>
              <a:lstStyle/>
              <a:p>
                <a:r>
                  <a:rPr lang="zh-CN" altLang="en-US">
                    <a:noFill/>
                  </a:rPr>
                  <a:t> </a:t>
                </a:r>
              </a:p>
            </p:txBody>
          </p:sp>
        </mc:Fallback>
      </mc:AlternateContent>
      <p:cxnSp>
        <p:nvCxnSpPr>
          <p:cNvPr id="5" name="曲线连接符 4"/>
          <p:cNvCxnSpPr>
            <a:stCxn id="3" idx="1"/>
            <a:endCxn id="9" idx="3"/>
          </p:cNvCxnSpPr>
          <p:nvPr/>
        </p:nvCxnSpPr>
        <p:spPr>
          <a:xfrm rot="10800000" flipV="1">
            <a:off x="8014997" y="4694762"/>
            <a:ext cx="345231" cy="5918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8281" y="3620277"/>
            <a:ext cx="836115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428281" y="199434"/>
            <a:ext cx="6625662"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a:t>
            </a:r>
            <a:r>
              <a:rPr lang="en-US" altLang="zh-CN" sz="2800" b="1" spc="200" dirty="0" smtClean="0">
                <a:solidFill>
                  <a:schemeClr val="bg1"/>
                </a:solidFill>
                <a:latin typeface="Calibri" panose="020F0502020204030204" pitchFamily="34" charset="0"/>
                <a:ea typeface="微软雅黑" panose="020B0503020204020204" pitchFamily="34" charset="-122"/>
              </a:rPr>
              <a:t>PolyTree</a:t>
            </a:r>
            <a:r>
              <a:rPr lang="zh-CN" altLang="en-US" sz="2800" b="1" spc="200" dirty="0" smtClean="0">
                <a:solidFill>
                  <a:schemeClr val="bg1"/>
                </a:solidFill>
                <a:latin typeface="Calibri" panose="020F0502020204030204" pitchFamily="34" charset="0"/>
                <a:ea typeface="微软雅黑" panose="020B0503020204020204" pitchFamily="34" charset="-122"/>
              </a:rPr>
              <a:t>分解）</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44" y="839755"/>
            <a:ext cx="7320642" cy="2668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015" y="3601612"/>
            <a:ext cx="7320642" cy="273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56866" y="4803318"/>
            <a:ext cx="1446247" cy="330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7118" y="2041460"/>
            <a:ext cx="1446247" cy="330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58408" y="839754"/>
            <a:ext cx="2491274" cy="961053"/>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98571" y="1418252"/>
            <a:ext cx="559837" cy="396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898571" y="4226767"/>
            <a:ext cx="559837" cy="396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4493" y="2519265"/>
            <a:ext cx="3562414" cy="457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284236" y="2046121"/>
            <a:ext cx="2665446" cy="1165161"/>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TextBox 11"/>
              <p:cNvSpPr txBox="1"/>
              <p:nvPr/>
            </p:nvSpPr>
            <p:spPr>
              <a:xfrm>
                <a:off x="8360227" y="1800807"/>
                <a:ext cx="429209"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a:rPr>
                          </m:ctrlPr>
                        </m:sSubPr>
                        <m:e>
                          <m:r>
                            <a:rPr lang="en-US" altLang="zh-CN" b="0" i="1" smtClean="0">
                              <a:latin typeface="Cambria Math" panose="02040503050406030204"/>
                            </a:rPr>
                            <m:t>𝐺</m:t>
                          </m:r>
                        </m:e>
                        <m:sub>
                          <m:r>
                            <a:rPr lang="en-US" altLang="zh-CN" b="0" i="1" smtClean="0">
                              <a:latin typeface="Cambria Math" panose="02040503050406030204"/>
                            </a:rPr>
                            <m:t>𝑡</m:t>
                          </m:r>
                        </m:sub>
                      </m:sSub>
                    </m:oMath>
                  </m:oMathPara>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8360227" y="1800807"/>
                <a:ext cx="429209" cy="370294"/>
              </a:xfrm>
              <a:prstGeom prst="rect">
                <a:avLst/>
              </a:prstGeom>
              <a:blipFill rotWithShape="1">
                <a:blip r:embed="rId6"/>
                <a:stretch>
                  <a:fillRect l="-105" t="-157" r="93" b="10"/>
                </a:stretch>
              </a:blipFill>
            </p:spPr>
            <p:txBody>
              <a:bodyPr/>
              <a:lstStyle/>
              <a:p>
                <a:r>
                  <a:rPr lang="zh-CN" altLang="en-US">
                    <a:noFill/>
                  </a:rPr>
                  <a:t> </a:t>
                </a:r>
              </a:p>
            </p:txBody>
          </p:sp>
        </mc:Fallback>
      </mc:AlternateContent>
      <p:cxnSp>
        <p:nvCxnSpPr>
          <p:cNvPr id="13" name="曲线连接符 12"/>
          <p:cNvCxnSpPr>
            <a:stCxn id="12" idx="0"/>
          </p:cNvCxnSpPr>
          <p:nvPr/>
        </p:nvCxnSpPr>
        <p:spPr>
          <a:xfrm rot="16200000" flipV="1">
            <a:off x="7987005" y="1212980"/>
            <a:ext cx="550505" cy="62515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2" idx="2"/>
            <a:endCxn id="8" idx="3"/>
          </p:cNvCxnSpPr>
          <p:nvPr/>
        </p:nvCxnSpPr>
        <p:spPr>
          <a:xfrm rot="5400000">
            <a:off x="8033457" y="2087326"/>
            <a:ext cx="457601" cy="62515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28281" y="3508359"/>
            <a:ext cx="836115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65" y="3485478"/>
            <a:ext cx="7369921" cy="286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365" y="785309"/>
            <a:ext cx="7369921" cy="270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8"/>
          <p:cNvSpPr txBox="1"/>
          <p:nvPr/>
        </p:nvSpPr>
        <p:spPr>
          <a:xfrm>
            <a:off x="428281" y="199434"/>
            <a:ext cx="6625662"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a:t>
            </a:r>
            <a:r>
              <a:rPr lang="en-US" altLang="zh-CN" sz="2800" b="1" spc="200" dirty="0" smtClean="0">
                <a:solidFill>
                  <a:schemeClr val="bg1"/>
                </a:solidFill>
                <a:latin typeface="Calibri" panose="020F0502020204030204" pitchFamily="34" charset="0"/>
                <a:ea typeface="微软雅黑" panose="020B0503020204020204" pitchFamily="34" charset="-122"/>
              </a:rPr>
              <a:t>PolyTree</a:t>
            </a:r>
            <a:r>
              <a:rPr lang="zh-CN" altLang="en-US" sz="2800" b="1" spc="200" dirty="0" smtClean="0">
                <a:solidFill>
                  <a:schemeClr val="bg1"/>
                </a:solidFill>
                <a:latin typeface="Calibri" panose="020F0502020204030204" pitchFamily="34" charset="0"/>
                <a:ea typeface="微软雅黑" panose="020B0503020204020204" pitchFamily="34" charset="-122"/>
              </a:rPr>
              <a:t>分解）</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cxnSp>
        <p:nvCxnSpPr>
          <p:cNvPr id="17" name="直接连接符 16"/>
          <p:cNvCxnSpPr/>
          <p:nvPr>
            <p:custDataLst>
              <p:tags r:id="rId1"/>
            </p:custDataLst>
          </p:nvPr>
        </p:nvCxnSpPr>
        <p:spPr>
          <a:xfrm>
            <a:off x="428281" y="3508359"/>
            <a:ext cx="836115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4" y="810932"/>
            <a:ext cx="8707923" cy="3610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3805" y="4679576"/>
            <a:ext cx="6895651"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t>一个社区子图可以分解出两颗多树</a:t>
            </a:r>
            <a:r>
              <a:rPr lang="en-US" altLang="zh-CN" sz="1600" dirty="0" smtClean="0"/>
              <a:t>a</a:t>
            </a:r>
            <a:r>
              <a:rPr lang="zh-CN" altLang="en-US" sz="1600" dirty="0" smtClean="0"/>
              <a:t>、</a:t>
            </a:r>
            <a:r>
              <a:rPr lang="en-US" altLang="zh-CN" sz="1600" dirty="0" smtClean="0"/>
              <a:t>b</a:t>
            </a:r>
            <a:r>
              <a:rPr lang="zh-CN" altLang="en-US" sz="1600" dirty="0" smtClean="0"/>
              <a:t>；</a:t>
            </a:r>
            <a:endParaRPr lang="en-US" altLang="zh-CN" sz="1600" dirty="0" smtClean="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smtClean="0"/>
              <a:t>由于使用了边分割技巧，会产生一些重叠的边，图</a:t>
            </a:r>
            <a:r>
              <a:rPr lang="en-US" altLang="zh-CN" sz="1600" dirty="0" smtClean="0"/>
              <a:t>b</a:t>
            </a:r>
            <a:r>
              <a:rPr lang="zh-CN" altLang="en-US" sz="1600" dirty="0" smtClean="0"/>
              <a:t>中红色边为两棵树中重叠的边，将这些边上的流量均分给两棵树；</a:t>
            </a:r>
            <a:endParaRPr lang="zh-CN" altLang="en-US" sz="1600" dirty="0"/>
          </a:p>
        </p:txBody>
      </p:sp>
      <p:sp>
        <p:nvSpPr>
          <p:cNvPr id="5" name="文本框 8"/>
          <p:cNvSpPr txBox="1"/>
          <p:nvPr/>
        </p:nvSpPr>
        <p:spPr>
          <a:xfrm>
            <a:off x="428281" y="199434"/>
            <a:ext cx="6625662"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a:t>
            </a:r>
            <a:r>
              <a:rPr lang="en-US" altLang="zh-CN" sz="2800" b="1" spc="200" dirty="0" smtClean="0">
                <a:solidFill>
                  <a:schemeClr val="bg1"/>
                </a:solidFill>
                <a:latin typeface="Calibri" panose="020F0502020204030204" pitchFamily="34" charset="0"/>
                <a:ea typeface="微软雅黑" panose="020B0503020204020204" pitchFamily="34" charset="-122"/>
              </a:rPr>
              <a:t>PolyTree</a:t>
            </a:r>
            <a:r>
              <a:rPr lang="zh-CN" altLang="en-US" sz="2800" b="1" spc="200" dirty="0" smtClean="0">
                <a:solidFill>
                  <a:schemeClr val="bg1"/>
                </a:solidFill>
                <a:latin typeface="Calibri" panose="020F0502020204030204" pitchFamily="34" charset="0"/>
                <a:ea typeface="微软雅黑" panose="020B0503020204020204" pitchFamily="34" charset="-122"/>
              </a:rPr>
              <a:t>分解）</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8"/>
          <p:cNvSpPr txBox="1"/>
          <p:nvPr/>
        </p:nvSpPr>
        <p:spPr>
          <a:xfrm>
            <a:off x="428281" y="199434"/>
            <a:ext cx="6625662" cy="52197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提取（潜在势能生成）</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pic>
        <p:nvPicPr>
          <p:cNvPr id="2" name="图片 1"/>
          <p:cNvPicPr>
            <a:picLocks noChangeAspect="1"/>
          </p:cNvPicPr>
          <p:nvPr>
            <p:custDataLst>
              <p:tags r:id="rId1"/>
            </p:custDataLst>
          </p:nvPr>
        </p:nvPicPr>
        <p:blipFill>
          <a:blip r:embed="rId4"/>
          <a:stretch>
            <a:fillRect/>
          </a:stretch>
        </p:blipFill>
        <p:spPr>
          <a:xfrm>
            <a:off x="1290055" y="3129748"/>
            <a:ext cx="6688335" cy="2378075"/>
          </a:xfrm>
          <a:prstGeom prst="rect">
            <a:avLst/>
          </a:prstGeom>
        </p:spPr>
      </p:pic>
      <p:sp>
        <p:nvSpPr>
          <p:cNvPr id="3" name="矩形 2"/>
          <p:cNvSpPr/>
          <p:nvPr/>
        </p:nvSpPr>
        <p:spPr>
          <a:xfrm>
            <a:off x="428281" y="937069"/>
            <a:ext cx="1723549" cy="400110"/>
          </a:xfrm>
          <a:prstGeom prst="rect">
            <a:avLst/>
          </a:prstGeom>
        </p:spPr>
        <p:txBody>
          <a:bodyPr wrap="none">
            <a:spAutoFit/>
          </a:bodyPr>
          <a:lstStyle/>
          <a:p>
            <a:r>
              <a:rPr lang="zh-CN" altLang="en-US" sz="2000" b="1" dirty="0"/>
              <a:t>潜在势能生成</a:t>
            </a:r>
          </a:p>
        </p:txBody>
      </p:sp>
      <p:sp>
        <p:nvSpPr>
          <p:cNvPr id="4" name="矩形 3"/>
          <p:cNvSpPr/>
          <p:nvPr/>
        </p:nvSpPr>
        <p:spPr>
          <a:xfrm>
            <a:off x="428281" y="1417712"/>
            <a:ext cx="7712110" cy="923330"/>
          </a:xfrm>
          <a:prstGeom prst="rect">
            <a:avLst/>
          </a:prstGeom>
        </p:spPr>
        <p:txBody>
          <a:bodyPr wrap="square">
            <a:spAutoFit/>
          </a:bodyPr>
          <a:lstStyle/>
          <a:p>
            <a:pPr marL="285750" indent="-285750">
              <a:buFont typeface="Arial" panose="020B0604020202020204" pitchFamily="34" charset="0"/>
              <a:buChar char="•"/>
            </a:pPr>
            <a:r>
              <a:rPr lang="zh-CN" altLang="en-US" dirty="0" smtClean="0"/>
              <a:t>在分解出的多树中，先随机将一个节点的势能定为</a:t>
            </a:r>
            <a:r>
              <a:rPr lang="en-US" altLang="zh-CN" dirty="0" smtClean="0"/>
              <a:t>0</a:t>
            </a:r>
            <a:r>
              <a:rPr lang="zh-CN" altLang="en-US" dirty="0" smtClean="0"/>
              <a:t>，其他节点的势能则可以根据边上的流量相对的确定。</a:t>
            </a:r>
            <a:endParaRPr lang="en-US" altLang="zh-CN" dirty="0" smtClean="0"/>
          </a:p>
          <a:p>
            <a:pPr marL="285750" indent="-285750">
              <a:buFont typeface="Arial" panose="020B0604020202020204" pitchFamily="34" charset="0"/>
              <a:buChar char="•"/>
            </a:pPr>
            <a:r>
              <a:rPr lang="zh-CN" altLang="en-US" dirty="0" smtClean="0"/>
              <a:t>之后，再将势能最低的节点的势能定为</a:t>
            </a:r>
            <a:r>
              <a:rPr lang="en-US" altLang="zh-CN" dirty="0" smtClean="0"/>
              <a:t>0</a:t>
            </a:r>
            <a:r>
              <a:rPr lang="zh-CN" altLang="en-US" dirty="0" smtClean="0"/>
              <a:t>，其他节点的势能也相对变化。</a:t>
            </a:r>
            <a:endParaRPr lang="zh-CN" altLang="en-US" dirty="0"/>
          </a:p>
        </p:txBody>
      </p:sp>
      <p:sp>
        <p:nvSpPr>
          <p:cNvPr id="6" name="右箭头 5"/>
          <p:cNvSpPr/>
          <p:nvPr/>
        </p:nvSpPr>
        <p:spPr>
          <a:xfrm>
            <a:off x="3094892" y="3898760"/>
            <a:ext cx="331596" cy="420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5176576" y="3898758"/>
            <a:ext cx="331596" cy="420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8"/>
          <p:cNvSpPr txBox="1"/>
          <p:nvPr/>
        </p:nvSpPr>
        <p:spPr>
          <a:xfrm>
            <a:off x="428281" y="199434"/>
            <a:ext cx="6625662"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算法设计：交通预测流模块（框架）</a:t>
            </a:r>
          </a:p>
        </p:txBody>
      </p:sp>
      <p:sp>
        <p:nvSpPr>
          <p:cNvPr id="2" name="文本框 1"/>
          <p:cNvSpPr txBox="1"/>
          <p:nvPr/>
        </p:nvSpPr>
        <p:spPr>
          <a:xfrm>
            <a:off x="494029" y="804284"/>
            <a:ext cx="8095615"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经过</a:t>
            </a:r>
            <a:r>
              <a:rPr lang="en-US" altLang="zh-CN" dirty="0"/>
              <a:t>PEF</a:t>
            </a:r>
            <a:r>
              <a:rPr lang="zh-CN" altLang="en-US" dirty="0"/>
              <a:t>提取模块后，使用历史</a:t>
            </a:r>
            <a:r>
              <a:rPr lang="en-US" altLang="zh-CN" dirty="0"/>
              <a:t>PEFs</a:t>
            </a:r>
            <a:r>
              <a:rPr lang="zh-CN" altLang="en-US" dirty="0"/>
              <a:t>序列，预测未来的</a:t>
            </a:r>
            <a:r>
              <a:rPr lang="en-US" altLang="zh-CN" dirty="0" smtClean="0"/>
              <a:t>PEF</a:t>
            </a:r>
            <a:r>
              <a:rPr lang="zh-CN" altLang="en-US" dirty="0" smtClean="0"/>
              <a:t>；</a:t>
            </a:r>
            <a:endParaRPr lang="zh-CN" altLang="en-US" dirty="0"/>
          </a:p>
        </p:txBody>
      </p:sp>
      <p:pic>
        <p:nvPicPr>
          <p:cNvPr id="3" name="图片 2"/>
          <p:cNvPicPr>
            <a:picLocks noChangeAspect="1"/>
          </p:cNvPicPr>
          <p:nvPr>
            <p:custDataLst>
              <p:tags r:id="rId1"/>
            </p:custDataLst>
          </p:nvPr>
        </p:nvPicPr>
        <p:blipFill>
          <a:blip r:embed="rId7"/>
          <a:stretch>
            <a:fillRect/>
          </a:stretch>
        </p:blipFill>
        <p:spPr>
          <a:xfrm>
            <a:off x="2311400" y="1630045"/>
            <a:ext cx="4742815" cy="4591050"/>
          </a:xfrm>
          <a:prstGeom prst="rect">
            <a:avLst/>
          </a:prstGeom>
        </p:spPr>
      </p:pic>
      <p:sp>
        <p:nvSpPr>
          <p:cNvPr id="9" name="矩形 8"/>
          <p:cNvSpPr/>
          <p:nvPr>
            <p:custDataLst>
              <p:tags r:id="rId2"/>
            </p:custDataLst>
          </p:nvPr>
        </p:nvSpPr>
        <p:spPr>
          <a:xfrm>
            <a:off x="2311400" y="3173095"/>
            <a:ext cx="4743450" cy="2846070"/>
          </a:xfrm>
          <a:prstGeom prst="rect">
            <a:avLst/>
          </a:prstGeom>
          <a:noFill/>
          <a:ln w="28575">
            <a:solidFill>
              <a:srgbClr val="3C3C8E"/>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custDataLst>
              <p:tags r:id="rId3"/>
            </p:custDataLst>
          </p:nvPr>
        </p:nvSpPr>
        <p:spPr>
          <a:xfrm>
            <a:off x="2310765" y="2229485"/>
            <a:ext cx="4743450" cy="832485"/>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868795" y="2209800"/>
            <a:ext cx="765175" cy="883920"/>
          </a:xfrm>
          <a:prstGeom prst="rect">
            <a:avLst/>
          </a:prstGeom>
        </p:spPr>
        <p:style>
          <a:lnRef idx="2">
            <a:schemeClr val="accent1"/>
          </a:lnRef>
          <a:fillRef idx="2">
            <a:schemeClr val="accent1"/>
          </a:fillRef>
          <a:effectRef idx="0">
            <a:srgbClr val="FFFFFF"/>
          </a:effectRef>
          <a:fontRef idx="minor">
            <a:schemeClr val="lt1"/>
          </a:fontRef>
        </p:style>
        <p:txBody>
          <a:bodyPr rtlCol="0" anchor="ctr"/>
          <a:lstStyle/>
          <a:p>
            <a:pPr algn="ctr"/>
            <a:r>
              <a:rPr lang="zh-CN" altLang="en-US"/>
              <a:t>空间建模</a:t>
            </a:r>
          </a:p>
        </p:txBody>
      </p:sp>
      <p:sp>
        <p:nvSpPr>
          <p:cNvPr id="8" name="矩形 7"/>
          <p:cNvSpPr/>
          <p:nvPr>
            <p:custDataLst>
              <p:tags r:id="rId4"/>
            </p:custDataLst>
          </p:nvPr>
        </p:nvSpPr>
        <p:spPr>
          <a:xfrm>
            <a:off x="6868160" y="3173095"/>
            <a:ext cx="765810" cy="2846705"/>
          </a:xfrm>
          <a:prstGeom prst="rect">
            <a:avLst/>
          </a:prstGeom>
        </p:spPr>
        <p:style>
          <a:lnRef idx="2">
            <a:schemeClr val="accent1"/>
          </a:lnRef>
          <a:fillRef idx="2">
            <a:schemeClr val="accent1"/>
          </a:fillRef>
          <a:effectRef idx="0">
            <a:srgbClr val="FFFFFF"/>
          </a:effectRef>
          <a:fontRef idx="minor">
            <a:schemeClr val="lt1"/>
          </a:fontRef>
        </p:style>
        <p:txBody>
          <a:bodyPr rtlCol="0" anchor="ctr"/>
          <a:lstStyle/>
          <a:p>
            <a:pPr algn="ctr"/>
            <a:r>
              <a:rPr lang="zh-CN" altLang="en-US"/>
              <a:t>时间建模</a:t>
            </a:r>
          </a:p>
        </p:txBody>
      </p:sp>
      <mc:AlternateContent xmlns:mc="http://schemas.openxmlformats.org/markup-compatibility/2006" xmlns:a14="http://schemas.microsoft.com/office/drawing/2010/main">
        <mc:Choice Requires="a14">
          <p:sp>
            <p:nvSpPr>
              <p:cNvPr id="6" name="TextBox 5"/>
              <p:cNvSpPr txBox="1"/>
              <p:nvPr/>
            </p:nvSpPr>
            <p:spPr>
              <a:xfrm>
                <a:off x="868408" y="1195171"/>
                <a:ext cx="7721235" cy="381515"/>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a:rPr>
                        </m:ctrlPr>
                      </m:sSubPr>
                      <m:e>
                        <m:r>
                          <a:rPr lang="en-US" altLang="zh-CN" b="0" i="1" smtClean="0">
                            <a:latin typeface="Cambria Math" panose="02040503050406030204"/>
                          </a:rPr>
                          <m:t>{</m:t>
                        </m:r>
                        <m:r>
                          <a:rPr lang="en-US" altLang="zh-CN" b="0" i="1" smtClean="0">
                            <a:latin typeface="Cambria Math" panose="02040503050406030204"/>
                          </a:rPr>
                          <m:t>𝑝</m:t>
                        </m:r>
                      </m:e>
                      <m:sub>
                        <m:r>
                          <a:rPr lang="en-US" altLang="zh-CN" b="0" i="1" smtClean="0">
                            <a:latin typeface="Cambria Math" panose="02040503050406030204"/>
                          </a:rPr>
                          <m:t>𝑣</m:t>
                        </m:r>
                        <m:r>
                          <a:rPr lang="en-US" altLang="zh-CN" b="0" i="1" smtClean="0">
                            <a:latin typeface="Cambria Math" panose="02040503050406030204"/>
                          </a:rPr>
                          <m:t>,</m:t>
                        </m:r>
                        <m:r>
                          <a:rPr lang="en-US" altLang="zh-CN" b="0" i="1" smtClean="0">
                            <a:latin typeface="Cambria Math" panose="02040503050406030204"/>
                          </a:rPr>
                          <m:t>𝑡</m:t>
                        </m:r>
                        <m:r>
                          <a:rPr lang="en-US" altLang="zh-CN" b="0" i="1" smtClean="0">
                            <a:latin typeface="Cambria Math" panose="02040503050406030204"/>
                          </a:rPr>
                          <m:t>−</m:t>
                        </m:r>
                        <m:r>
                          <a:rPr lang="en-US" altLang="zh-CN" b="0" i="1" smtClean="0">
                            <a:latin typeface="Cambria Math" panose="02040503050406030204"/>
                          </a:rPr>
                          <m:t>𝐿</m:t>
                        </m:r>
                      </m:sub>
                    </m:sSub>
                  </m:oMath>
                </a14:m>
                <a:r>
                  <a:rPr lang="en-US" altLang="zh-CN" dirty="0" smtClean="0"/>
                  <a:t>,</a:t>
                </a:r>
                <a:r>
                  <a:rPr lang="en-US" altLang="zh-CN" dirty="0"/>
                  <a:t> </a:t>
                </a:r>
                <a14:m>
                  <m:oMath xmlns:m="http://schemas.openxmlformats.org/officeDocument/2006/math">
                    <m:sSub>
                      <m:sSubPr>
                        <m:ctrlPr>
                          <a:rPr lang="en-US" altLang="zh-CN" i="1">
                            <a:latin typeface="Cambria Math" panose="02040503050406030204"/>
                          </a:rPr>
                        </m:ctrlPr>
                      </m:sSubPr>
                      <m:e>
                        <m:r>
                          <a:rPr lang="en-US" altLang="zh-CN" i="1">
                            <a:latin typeface="Cambria Math" panose="02040503050406030204"/>
                          </a:rPr>
                          <m:t>𝑝</m:t>
                        </m:r>
                      </m:e>
                      <m:sub>
                        <m:r>
                          <a:rPr lang="en-US" altLang="zh-CN" i="1">
                            <a:latin typeface="Cambria Math" panose="02040503050406030204"/>
                          </a:rPr>
                          <m:t>𝑣</m:t>
                        </m:r>
                        <m:r>
                          <a:rPr lang="en-US" altLang="zh-CN" i="1">
                            <a:latin typeface="Cambria Math" panose="02040503050406030204"/>
                          </a:rPr>
                          <m:t>,</m:t>
                        </m:r>
                        <m:r>
                          <a:rPr lang="en-US" altLang="zh-CN" i="1">
                            <a:latin typeface="Cambria Math" panose="02040503050406030204"/>
                          </a:rPr>
                          <m:t>𝑡</m:t>
                        </m:r>
                        <m:r>
                          <a:rPr lang="en-US" altLang="zh-CN" i="1">
                            <a:latin typeface="Cambria Math" panose="02040503050406030204"/>
                          </a:rPr>
                          <m:t>−</m:t>
                        </m:r>
                        <m:r>
                          <a:rPr lang="en-US" altLang="zh-CN" i="1">
                            <a:latin typeface="Cambria Math" panose="02040503050406030204"/>
                          </a:rPr>
                          <m:t>𝐿</m:t>
                        </m:r>
                        <m:r>
                          <a:rPr lang="en-US" altLang="zh-CN" b="0" i="1" smtClean="0">
                            <a:latin typeface="Cambria Math" panose="02040503050406030204"/>
                          </a:rPr>
                          <m:t>+1</m:t>
                        </m:r>
                      </m:sub>
                    </m:sSub>
                  </m:oMath>
                </a14:m>
                <a:r>
                  <a:rPr lang="en-US" altLang="zh-CN" dirty="0"/>
                  <a:t>,</a:t>
                </a:r>
                <a:r>
                  <a:rPr lang="en-US" altLang="zh-CN" dirty="0" smtClean="0"/>
                  <a:t>…,</a:t>
                </a:r>
                <a:r>
                  <a:rPr lang="en-US" altLang="zh-CN" dirty="0"/>
                  <a:t> </a:t>
                </a:r>
                <a14:m>
                  <m:oMath xmlns:m="http://schemas.openxmlformats.org/officeDocument/2006/math">
                    <m:sSub>
                      <m:sSubPr>
                        <m:ctrlPr>
                          <a:rPr lang="en-US" altLang="zh-CN" i="1">
                            <a:latin typeface="Cambria Math" panose="02040503050406030204"/>
                          </a:rPr>
                        </m:ctrlPr>
                      </m:sSubPr>
                      <m:e>
                        <m:r>
                          <a:rPr lang="en-US" altLang="zh-CN" i="1">
                            <a:latin typeface="Cambria Math" panose="02040503050406030204"/>
                          </a:rPr>
                          <m:t>𝑝</m:t>
                        </m:r>
                      </m:e>
                      <m:sub>
                        <m:r>
                          <a:rPr lang="en-US" altLang="zh-CN" i="1">
                            <a:latin typeface="Cambria Math" panose="02040503050406030204"/>
                          </a:rPr>
                          <m:t>𝑣</m:t>
                        </m:r>
                        <m:r>
                          <a:rPr lang="en-US" altLang="zh-CN" i="1">
                            <a:latin typeface="Cambria Math" panose="02040503050406030204"/>
                          </a:rPr>
                          <m:t>,</m:t>
                        </m:r>
                        <m:r>
                          <a:rPr lang="en-US" altLang="zh-CN" b="0" i="1" smtClean="0">
                            <a:latin typeface="Cambria Math" panose="02040503050406030204"/>
                          </a:rPr>
                          <m:t>𝑡</m:t>
                        </m:r>
                      </m:sub>
                    </m:sSub>
                    <m:r>
                      <a:rPr lang="en-US" altLang="zh-CN" b="0" i="0" smtClean="0">
                        <a:latin typeface="Cambria Math" panose="02040503050406030204"/>
                      </a:rPr>
                      <m:t>}</m:t>
                    </m:r>
                  </m:oMath>
                </a14:m>
                <a:r>
                  <a:rPr lang="zh-CN" altLang="en-US" dirty="0" smtClean="0"/>
                  <a:t>表示</a:t>
                </a:r>
                <a:r>
                  <a:rPr lang="zh-CN" altLang="en-US" dirty="0"/>
                  <a:t>流量</a:t>
                </a:r>
                <a:r>
                  <a:rPr lang="zh-CN" altLang="en-US" dirty="0" smtClean="0"/>
                  <a:t>图中节点</a:t>
                </a:r>
                <a:r>
                  <a:rPr lang="en-US" altLang="zh-CN" dirty="0" smtClean="0"/>
                  <a:t>v</a:t>
                </a:r>
                <a:r>
                  <a:rPr lang="zh-CN" altLang="en-US" dirty="0" smtClean="0"/>
                  <a:t>上从时刻</a:t>
                </a:r>
                <a:r>
                  <a:rPr lang="en-US" altLang="zh-CN" dirty="0" smtClean="0"/>
                  <a:t>t-L</a:t>
                </a:r>
                <a:r>
                  <a:rPr lang="zh-CN" altLang="en-US" dirty="0" smtClean="0"/>
                  <a:t>到时刻</a:t>
                </a:r>
                <a:r>
                  <a:rPr lang="en-US" altLang="zh-CN" dirty="0" smtClean="0"/>
                  <a:t>t</a:t>
                </a:r>
                <a:r>
                  <a:rPr lang="zh-CN" altLang="en-US" dirty="0" smtClean="0"/>
                  <a:t>的势能序列；</a:t>
                </a:r>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68408" y="1195171"/>
                <a:ext cx="7721235" cy="381515"/>
              </a:xfrm>
              <a:prstGeom prst="rect">
                <a:avLst/>
              </a:prstGeom>
              <a:blipFill rotWithShape="1">
                <a:blip r:embed="rId8"/>
                <a:stretch>
                  <a:fillRect l="-5" t="-26" r="8" b="16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2131902" y="2071919"/>
            <a:ext cx="4880195" cy="461665"/>
            <a:chOff x="2318742" y="2198492"/>
            <a:chExt cx="4880195" cy="461665"/>
          </a:xfrm>
        </p:grpSpPr>
        <p:sp>
          <p:nvSpPr>
            <p:cNvPr id="53" name="文本框 52"/>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研究背景</a:t>
              </a:r>
            </a:p>
          </p:txBody>
        </p:sp>
        <p:grpSp>
          <p:nvGrpSpPr>
            <p:cNvPr id="54" name="Google Shape;863;p65"/>
            <p:cNvGrpSpPr>
              <a:grpSpLocks noChangeAspect="1"/>
            </p:cNvGrpSpPr>
            <p:nvPr/>
          </p:nvGrpSpPr>
          <p:grpSpPr>
            <a:xfrm>
              <a:off x="2318742" y="2339325"/>
              <a:ext cx="190147" cy="180000"/>
              <a:chOff x="4660325" y="1866850"/>
              <a:chExt cx="68350" cy="58100"/>
            </a:xfrm>
          </p:grpSpPr>
          <p:sp>
            <p:nvSpPr>
              <p:cNvPr id="5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 name="Google Shape;863;p65"/>
            <p:cNvGrpSpPr>
              <a:grpSpLocks noChangeAspect="1"/>
            </p:cNvGrpSpPr>
            <p:nvPr/>
          </p:nvGrpSpPr>
          <p:grpSpPr>
            <a:xfrm flipH="1">
              <a:off x="7008790" y="2339325"/>
              <a:ext cx="190147" cy="180000"/>
              <a:chOff x="4660325" y="1866850"/>
              <a:chExt cx="68350" cy="58100"/>
            </a:xfrm>
          </p:grpSpPr>
          <p:sp>
            <p:nvSpPr>
              <p:cNvPr id="6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8" name="组合 27"/>
          <p:cNvGrpSpPr/>
          <p:nvPr/>
        </p:nvGrpSpPr>
        <p:grpSpPr>
          <a:xfrm>
            <a:off x="2131899" y="3438350"/>
            <a:ext cx="4880195" cy="460375"/>
            <a:chOff x="2318742" y="2255831"/>
            <a:chExt cx="4880195" cy="460375"/>
          </a:xfrm>
        </p:grpSpPr>
        <p:sp>
          <p:nvSpPr>
            <p:cNvPr id="29" name="文本框 28"/>
            <p:cNvSpPr txBox="1"/>
            <p:nvPr/>
          </p:nvSpPr>
          <p:spPr>
            <a:xfrm>
              <a:off x="2692421" y="2255831"/>
              <a:ext cx="4132835" cy="46037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算法设计</a:t>
              </a:r>
            </a:p>
          </p:txBody>
        </p:sp>
        <p:grpSp>
          <p:nvGrpSpPr>
            <p:cNvPr id="30" name="Google Shape;863;p65"/>
            <p:cNvGrpSpPr>
              <a:grpSpLocks noChangeAspect="1"/>
            </p:cNvGrpSpPr>
            <p:nvPr/>
          </p:nvGrpSpPr>
          <p:grpSpPr>
            <a:xfrm>
              <a:off x="2318742" y="2339325"/>
              <a:ext cx="190147" cy="180000"/>
              <a:chOff x="4660325" y="1866850"/>
              <a:chExt cx="68350" cy="58100"/>
            </a:xfrm>
          </p:grpSpPr>
          <p:sp>
            <p:nvSpPr>
              <p:cNvPr id="34"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oogle Shape;863;p65"/>
            <p:cNvGrpSpPr>
              <a:grpSpLocks noChangeAspect="1"/>
            </p:cNvGrpSpPr>
            <p:nvPr/>
          </p:nvGrpSpPr>
          <p:grpSpPr>
            <a:xfrm flipH="1">
              <a:off x="7008790" y="2339325"/>
              <a:ext cx="190147" cy="180000"/>
              <a:chOff x="4660325" y="1866850"/>
              <a:chExt cx="68350" cy="58100"/>
            </a:xfrm>
          </p:grpSpPr>
          <p:sp>
            <p:nvSpPr>
              <p:cNvPr id="3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7" name="文本框 36"/>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11" name="组合 10"/>
          <p:cNvGrpSpPr/>
          <p:nvPr/>
        </p:nvGrpSpPr>
        <p:grpSpPr>
          <a:xfrm>
            <a:off x="2131900" y="4804781"/>
            <a:ext cx="4880195" cy="460375"/>
            <a:chOff x="2318742" y="2198492"/>
            <a:chExt cx="4880195" cy="460375"/>
          </a:xfrm>
        </p:grpSpPr>
        <p:sp>
          <p:nvSpPr>
            <p:cNvPr id="12" name="文本框 11"/>
            <p:cNvSpPr txBox="1"/>
            <p:nvPr/>
          </p:nvSpPr>
          <p:spPr>
            <a:xfrm>
              <a:off x="2692422" y="2198492"/>
              <a:ext cx="4132835" cy="46037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实验</a:t>
              </a:r>
            </a:p>
          </p:txBody>
        </p:sp>
        <p:grpSp>
          <p:nvGrpSpPr>
            <p:cNvPr id="13" name="Google Shape;863;p65"/>
            <p:cNvGrpSpPr>
              <a:grpSpLocks noChangeAspect="1"/>
            </p:cNvGrpSpPr>
            <p:nvPr/>
          </p:nvGrpSpPr>
          <p:grpSpPr>
            <a:xfrm>
              <a:off x="2318742" y="2339325"/>
              <a:ext cx="190147" cy="180000"/>
              <a:chOff x="4660325" y="1866850"/>
              <a:chExt cx="68350" cy="58100"/>
            </a:xfrm>
          </p:grpSpPr>
          <p:sp>
            <p:nvSpPr>
              <p:cNvPr id="17"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Google Shape;863;p65"/>
            <p:cNvGrpSpPr>
              <a:grpSpLocks noChangeAspect="1"/>
            </p:cNvGrpSpPr>
            <p:nvPr/>
          </p:nvGrpSpPr>
          <p:grpSpPr>
            <a:xfrm flipH="1">
              <a:off x="7008790" y="2339325"/>
              <a:ext cx="190147" cy="180000"/>
              <a:chOff x="4660325" y="1866850"/>
              <a:chExt cx="68350" cy="58100"/>
            </a:xfrm>
          </p:grpSpPr>
          <p:sp>
            <p:nvSpPr>
              <p:cNvPr id="1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8"/>
          <p:cNvSpPr txBox="1"/>
          <p:nvPr/>
        </p:nvSpPr>
        <p:spPr>
          <a:xfrm>
            <a:off x="427990" y="199390"/>
            <a:ext cx="7489825" cy="52197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算法设计：交通预测流模块（时间建模）</a:t>
            </a:r>
          </a:p>
        </p:txBody>
      </p:sp>
      <p:sp>
        <p:nvSpPr>
          <p:cNvPr id="2" name="文本框 1"/>
          <p:cNvSpPr txBox="1"/>
          <p:nvPr/>
        </p:nvSpPr>
        <p:spPr>
          <a:xfrm>
            <a:off x="494030" y="913130"/>
            <a:ext cx="8095615" cy="922020"/>
          </a:xfrm>
          <a:prstGeom prst="rect">
            <a:avLst/>
          </a:prstGeom>
          <a:noFill/>
        </p:spPr>
        <p:txBody>
          <a:bodyPr wrap="square" rtlCol="0">
            <a:spAutoFit/>
          </a:bodyPr>
          <a:lstStyle/>
          <a:p>
            <a:r>
              <a:rPr dirty="0" err="1"/>
              <a:t>在时间建模组件中，</a:t>
            </a:r>
            <a:r>
              <a:rPr dirty="0" err="1" smtClean="0"/>
              <a:t>我们将时间相关性分为两类</a:t>
            </a:r>
            <a:r>
              <a:rPr lang="en-US" dirty="0" smtClean="0"/>
              <a:t>:</a:t>
            </a:r>
            <a:endParaRPr dirty="0"/>
          </a:p>
          <a:p>
            <a:pPr marL="285750" indent="-285750">
              <a:buFont typeface="Arial" panose="020B0604020202020204" pitchFamily="34" charset="0"/>
              <a:buChar char="•"/>
            </a:pPr>
            <a:r>
              <a:rPr lang="en-US" dirty="0" smtClean="0"/>
              <a:t>    </a:t>
            </a:r>
            <a:r>
              <a:rPr dirty="0" err="1" smtClean="0"/>
              <a:t>第一类是</a:t>
            </a:r>
            <a:r>
              <a:rPr dirty="0" err="1" smtClean="0">
                <a:solidFill>
                  <a:srgbClr val="FF0000"/>
                </a:solidFill>
              </a:rPr>
              <a:t>短期</a:t>
            </a:r>
            <a:r>
              <a:rPr lang="zh-CN" dirty="0"/>
              <a:t>相关</a:t>
            </a:r>
            <a:r>
              <a:rPr dirty="0" err="1"/>
              <a:t>关系，其中序列的自回归特征占主导地位</a:t>
            </a:r>
            <a:r>
              <a:rPr lang="zh-CN" dirty="0"/>
              <a:t>；</a:t>
            </a:r>
          </a:p>
          <a:p>
            <a:pPr marL="285750" indent="-285750">
              <a:buFont typeface="Arial" panose="020B0604020202020204" pitchFamily="34" charset="0"/>
              <a:buChar char="•"/>
            </a:pPr>
            <a:r>
              <a:rPr lang="en-US" dirty="0" smtClean="0"/>
              <a:t>    </a:t>
            </a:r>
            <a:r>
              <a:rPr dirty="0" err="1" smtClean="0"/>
              <a:t>第二种是</a:t>
            </a:r>
            <a:r>
              <a:rPr dirty="0" err="1" smtClean="0">
                <a:solidFill>
                  <a:srgbClr val="FF0000"/>
                </a:solidFill>
              </a:rPr>
              <a:t>长期</a:t>
            </a:r>
            <a:r>
              <a:rPr dirty="0" err="1" smtClean="0"/>
              <a:t>相关性</a:t>
            </a:r>
            <a:r>
              <a:rPr dirty="0" err="1"/>
              <a:t>，其中周期性模式占主导地位</a:t>
            </a:r>
            <a:r>
              <a:rPr lang="zh-CN" dirty="0"/>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575" y="1835150"/>
            <a:ext cx="420052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94030" y="2636729"/>
            <a:ext cx="2236510" cy="400110"/>
          </a:xfrm>
          <a:prstGeom prst="rect">
            <a:avLst/>
          </a:prstGeom>
        </p:spPr>
        <p:txBody>
          <a:bodyPr wrap="none">
            <a:spAutoFit/>
          </a:bodyPr>
          <a:lstStyle/>
          <a:p>
            <a:r>
              <a:rPr lang="zh-CN" altLang="en-US" sz="2000" dirty="0"/>
              <a:t>短期相关性</a:t>
            </a:r>
            <a:r>
              <a:rPr lang="zh-CN" altLang="en-US" sz="2000" dirty="0" smtClean="0"/>
              <a:t>捕捉：</a:t>
            </a:r>
            <a:endParaRPr lang="zh-CN" altLang="en-US" sz="2000"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652" y="3050740"/>
            <a:ext cx="255531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07302" y="3949540"/>
            <a:ext cx="2236510" cy="400110"/>
          </a:xfrm>
          <a:prstGeom prst="rect">
            <a:avLst/>
          </a:prstGeom>
        </p:spPr>
        <p:txBody>
          <a:bodyPr wrap="none">
            <a:spAutoFit/>
          </a:bodyPr>
          <a:lstStyle/>
          <a:p>
            <a:r>
              <a:rPr lang="zh-CN" altLang="en-US" sz="2000" dirty="0" smtClean="0"/>
              <a:t>长期相关性捕捉：</a:t>
            </a:r>
            <a:endParaRPr lang="zh-CN" altLang="en-US" sz="2000"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5153" y="4318872"/>
            <a:ext cx="1885950" cy="73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241" y="5056296"/>
            <a:ext cx="3824475" cy="72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135309" y="4522205"/>
            <a:ext cx="662361" cy="369332"/>
          </a:xfrm>
          <a:prstGeom prst="rect">
            <a:avLst/>
          </a:prstGeom>
        </p:spPr>
        <p:txBody>
          <a:bodyPr wrap="none">
            <a:spAutoFit/>
          </a:bodyPr>
          <a:lstStyle/>
          <a:p>
            <a:r>
              <a:rPr lang="en-US" altLang="zh-CN" dirty="0" smtClean="0"/>
              <a:t>DCN:</a:t>
            </a:r>
            <a:endParaRPr lang="zh-CN" altLang="en-US" dirty="0"/>
          </a:p>
        </p:txBody>
      </p:sp>
      <p:sp>
        <p:nvSpPr>
          <p:cNvPr id="7" name="矩形 6"/>
          <p:cNvSpPr/>
          <p:nvPr/>
        </p:nvSpPr>
        <p:spPr>
          <a:xfrm>
            <a:off x="1737652" y="5303145"/>
            <a:ext cx="1170513" cy="369332"/>
          </a:xfrm>
          <a:prstGeom prst="rect">
            <a:avLst/>
          </a:prstGeom>
        </p:spPr>
        <p:txBody>
          <a:bodyPr wrap="none">
            <a:spAutoFit/>
          </a:bodyPr>
          <a:lstStyle/>
          <a:p>
            <a:r>
              <a:rPr lang="zh-CN" altLang="en-US" dirty="0"/>
              <a:t>门控</a:t>
            </a:r>
            <a:r>
              <a:rPr lang="zh-CN" altLang="en-US" dirty="0" smtClean="0"/>
              <a:t>机制</a:t>
            </a:r>
            <a:r>
              <a:rPr lang="en-US" altLang="zh-CN" dirty="0" smtClean="0"/>
              <a:t>:</a:t>
            </a:r>
            <a:endParaRPr lang="zh-CN" altLang="en-US" dirty="0"/>
          </a:p>
        </p:txBody>
      </p:sp>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9772" y="5782673"/>
            <a:ext cx="1370448" cy="37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494030" y="5772356"/>
            <a:ext cx="4815742" cy="400110"/>
          </a:xfrm>
          <a:prstGeom prst="rect">
            <a:avLst/>
          </a:prstGeom>
        </p:spPr>
        <p:txBody>
          <a:bodyPr wrap="none">
            <a:spAutoFit/>
          </a:bodyPr>
          <a:lstStyle/>
          <a:p>
            <a:r>
              <a:rPr lang="zh-CN" altLang="en-US" sz="2000" dirty="0" smtClean="0"/>
              <a:t>一个时间片</a:t>
            </a:r>
            <a:r>
              <a:rPr lang="en-US" altLang="zh-CN" sz="2000" dirty="0" smtClean="0"/>
              <a:t>t</a:t>
            </a:r>
            <a:r>
              <a:rPr lang="zh-CN" altLang="en-US" sz="2000" dirty="0"/>
              <a:t>内势能场中节点</a:t>
            </a:r>
            <a:r>
              <a:rPr lang="en-US" altLang="zh-CN" sz="2000" dirty="0"/>
              <a:t>v</a:t>
            </a:r>
            <a:r>
              <a:rPr lang="zh-CN" altLang="en-US" sz="2000" dirty="0"/>
              <a:t>的最终</a:t>
            </a:r>
            <a:r>
              <a:rPr lang="zh-CN" altLang="en-US" sz="2000" dirty="0" smtClean="0"/>
              <a:t>表示</a:t>
            </a:r>
            <a:r>
              <a:rPr lang="en-US" altLang="zh-CN" sz="2000" dirty="0" smtClean="0"/>
              <a:t>:</a:t>
            </a:r>
            <a:endParaRPr lang="zh-CN" alt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248376" y="5053663"/>
            <a:ext cx="3788985" cy="1055679"/>
            <a:chOff x="5095869" y="3910697"/>
            <a:chExt cx="3788985" cy="1055679"/>
          </a:xfrm>
        </p:grpSpPr>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529" y="4133592"/>
              <a:ext cx="2219325" cy="83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590871" y="3910697"/>
              <a:ext cx="1338828" cy="369332"/>
            </a:xfrm>
            <a:prstGeom prst="rect">
              <a:avLst/>
            </a:prstGeom>
          </p:spPr>
          <p:txBody>
            <a:bodyPr wrap="none">
              <a:spAutoFit/>
            </a:bodyPr>
            <a:lstStyle/>
            <a:p>
              <a:r>
                <a:rPr lang="zh-CN" altLang="en-US" dirty="0"/>
                <a:t>预测</a:t>
              </a:r>
              <a:r>
                <a:rPr lang="zh-CN" altLang="en-US" dirty="0" smtClean="0"/>
                <a:t>势能：</a:t>
              </a:r>
              <a:endParaRPr lang="zh-CN" altLang="en-US" dirty="0"/>
            </a:p>
          </p:txBody>
        </p:sp>
        <p:sp>
          <p:nvSpPr>
            <p:cNvPr id="6" name="矩形 5"/>
            <p:cNvSpPr/>
            <p:nvPr/>
          </p:nvSpPr>
          <p:spPr>
            <a:xfrm>
              <a:off x="5095869" y="4351308"/>
              <a:ext cx="1800493" cy="369332"/>
            </a:xfrm>
            <a:prstGeom prst="rect">
              <a:avLst/>
            </a:prstGeom>
          </p:spPr>
          <p:txBody>
            <a:bodyPr wrap="none">
              <a:spAutoFit/>
            </a:bodyPr>
            <a:lstStyle/>
            <a:p>
              <a:pPr defTabSz="914400">
                <a:defRPr/>
              </a:pPr>
              <a:r>
                <a:rPr lang="zh-CN" altLang="en-US" dirty="0"/>
                <a:t>模型</a:t>
              </a:r>
              <a:r>
                <a:rPr lang="zh-CN" altLang="en-US" dirty="0" smtClean="0"/>
                <a:t>损失函数：</a:t>
              </a:r>
              <a:endParaRPr lang="zh-CN" altLang="en-US" dirty="0"/>
            </a:p>
          </p:txBody>
        </p:sp>
        <p:pic>
          <p:nvPicPr>
            <p:cNvPr id="307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20011"/>
            <a:stretch>
              <a:fillRect/>
            </a:stretch>
          </p:blipFill>
          <p:spPr bwMode="auto">
            <a:xfrm>
              <a:off x="6841181" y="3910697"/>
              <a:ext cx="1868022" cy="300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268" y="2832357"/>
            <a:ext cx="3686175"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8"/>
          <p:cNvSpPr txBox="1"/>
          <p:nvPr/>
        </p:nvSpPr>
        <p:spPr>
          <a:xfrm>
            <a:off x="427990" y="199390"/>
            <a:ext cx="7489825" cy="52197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算法设计：交通预测流模块（</a:t>
            </a:r>
            <a:r>
              <a:rPr lang="zh-CN" altLang="en-US" sz="2800" b="1" spc="200" dirty="0">
                <a:solidFill>
                  <a:schemeClr val="bg1"/>
                </a:solidFill>
                <a:latin typeface="Calibri" panose="020F0502020204030204" pitchFamily="34" charset="0"/>
                <a:ea typeface="微软雅黑" panose="020B0503020204020204" pitchFamily="34" charset="-122"/>
              </a:rPr>
              <a:t>空间</a:t>
            </a:r>
            <a:r>
              <a:rPr lang="zh-CN" altLang="en-US" sz="2800" b="1" spc="200" dirty="0" smtClean="0">
                <a:solidFill>
                  <a:schemeClr val="bg1"/>
                </a:solidFill>
                <a:latin typeface="Calibri" panose="020F0502020204030204" pitchFamily="34" charset="0"/>
                <a:ea typeface="微软雅黑" panose="020B0503020204020204" pitchFamily="34" charset="-122"/>
              </a:rPr>
              <a:t>建模）</a:t>
            </a:r>
          </a:p>
        </p:txBody>
      </p:sp>
      <p:sp>
        <p:nvSpPr>
          <p:cNvPr id="2" name="文本框 1"/>
          <p:cNvSpPr txBox="1"/>
          <p:nvPr/>
        </p:nvSpPr>
        <p:spPr>
          <a:xfrm>
            <a:off x="494030" y="913130"/>
            <a:ext cx="8095615" cy="646331"/>
          </a:xfrm>
          <a:prstGeom prst="rect">
            <a:avLst/>
          </a:prstGeom>
          <a:noFill/>
        </p:spPr>
        <p:txBody>
          <a:bodyPr wrap="square" rtlCol="0">
            <a:spAutoFit/>
          </a:bodyPr>
          <a:lstStyle/>
          <a:p>
            <a:r>
              <a:rPr dirty="0" smtClean="0"/>
              <a:t>在</a:t>
            </a:r>
            <a:r>
              <a:rPr lang="zh-CN" altLang="en-US" dirty="0" smtClean="0"/>
              <a:t>空间</a:t>
            </a:r>
            <a:r>
              <a:rPr dirty="0" err="1" smtClean="0"/>
              <a:t>建模组件中</a:t>
            </a:r>
            <a:r>
              <a:rPr lang="en-US" dirty="0" smtClean="0"/>
              <a:t>,</a:t>
            </a:r>
          </a:p>
          <a:p>
            <a:r>
              <a:rPr lang="en-US" altLang="zh-CN" dirty="0"/>
              <a:t> </a:t>
            </a:r>
            <a:r>
              <a:rPr lang="en-US" altLang="zh-CN" dirty="0" smtClean="0"/>
              <a:t>        </a:t>
            </a:r>
            <a:r>
              <a:rPr lang="zh-CN" altLang="en-US" dirty="0" smtClean="0"/>
              <a:t>采用图注意力机制建模空间关系</a:t>
            </a:r>
            <a:r>
              <a:rPr lang="en-US" altLang="zh-CN" dirty="0" smtClean="0"/>
              <a:t>;</a:t>
            </a:r>
            <a:endParaRPr lang="zh-CN" dirty="0"/>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1443" y="1135320"/>
            <a:ext cx="4314063" cy="169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35904" y="1907837"/>
            <a:ext cx="4164904" cy="2800767"/>
          </a:xfrm>
          <a:prstGeom prst="rect">
            <a:avLst/>
          </a:prstGeom>
        </p:spPr>
        <p:txBody>
          <a:bodyPr wrap="square">
            <a:spAutoFit/>
          </a:bodyPr>
          <a:lstStyle/>
          <a:p>
            <a:r>
              <a:rPr lang="en-US" altLang="zh-CN" sz="1600" dirty="0" smtClean="0"/>
              <a:t>1.</a:t>
            </a:r>
            <a:r>
              <a:rPr lang="zh-CN" altLang="en-US" sz="1600" dirty="0" smtClean="0"/>
              <a:t>势能</a:t>
            </a:r>
            <a:r>
              <a:rPr lang="zh-CN" altLang="en-US" sz="1600" dirty="0"/>
              <a:t>场中每个节点</a:t>
            </a:r>
            <a:r>
              <a:rPr lang="zh-CN" altLang="en-US" sz="1600" dirty="0" smtClean="0"/>
              <a:t>初始化</a:t>
            </a:r>
            <a:endParaRPr lang="en-US" altLang="zh-CN" sz="1600" dirty="0" smtClean="0"/>
          </a:p>
          <a:p>
            <a:r>
              <a:rPr lang="en-US" altLang="zh-CN" sz="1600" dirty="0" smtClean="0"/>
              <a:t>2.</a:t>
            </a:r>
            <a:r>
              <a:rPr lang="zh-CN" altLang="en-US" sz="1600" dirty="0"/>
              <a:t>势能</a:t>
            </a:r>
            <a:r>
              <a:rPr lang="zh-CN" altLang="en-US" sz="1600" dirty="0" smtClean="0"/>
              <a:t>场是有向的，节点间关系分为势能由低向高和由高向低两种，于是使用</a:t>
            </a:r>
            <a:r>
              <a:rPr lang="zh-CN" altLang="en-US" sz="1600" dirty="0"/>
              <a:t>两种不同的注意力</a:t>
            </a:r>
            <a:r>
              <a:rPr lang="zh-CN" altLang="en-US" sz="1600" dirty="0" smtClean="0"/>
              <a:t>得分。</a:t>
            </a:r>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smtClean="0"/>
          </a:p>
          <a:p>
            <a:endParaRPr lang="en-US" altLang="zh-CN" sz="1600" dirty="0" smtClean="0"/>
          </a:p>
          <a:p>
            <a:r>
              <a:rPr lang="en-US" altLang="zh-CN" sz="1600" dirty="0" smtClean="0"/>
              <a:t>3.</a:t>
            </a:r>
            <a:r>
              <a:rPr lang="zh-CN" altLang="en-US" sz="1600" dirty="0" smtClean="0"/>
              <a:t>经过</a:t>
            </a:r>
            <a:r>
              <a:rPr lang="en-US" altLang="zh-CN" sz="1600" dirty="0" smtClean="0"/>
              <a:t>z</a:t>
            </a:r>
            <a:r>
              <a:rPr lang="zh-CN" altLang="en-US" sz="1600" dirty="0" smtClean="0"/>
              <a:t>层多头注意力计算，得到</a:t>
            </a:r>
            <a:r>
              <a:rPr lang="zh-CN" altLang="en-US" sz="1600" dirty="0"/>
              <a:t>势能</a:t>
            </a:r>
            <a:r>
              <a:rPr lang="zh-CN" altLang="en-US" sz="1600" dirty="0" smtClean="0"/>
              <a:t>场中每个节点的最终表示。</a:t>
            </a:r>
            <a:endParaRPr lang="zh-CN" altLang="en-US" dirty="0"/>
          </a:p>
        </p:txBody>
      </p:sp>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709" y="4602858"/>
            <a:ext cx="42100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右箭头 7"/>
          <p:cNvSpPr/>
          <p:nvPr/>
        </p:nvSpPr>
        <p:spPr>
          <a:xfrm>
            <a:off x="4795284" y="4921945"/>
            <a:ext cx="680483"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427990" y="199390"/>
            <a:ext cx="7489825"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算法设计：交通预测流模块（生成交通流）</a:t>
            </a:r>
          </a:p>
        </p:txBody>
      </p:sp>
      <p:sp>
        <p:nvSpPr>
          <p:cNvPr id="2" name="文本框 1"/>
          <p:cNvSpPr txBox="1"/>
          <p:nvPr/>
        </p:nvSpPr>
        <p:spPr>
          <a:xfrm>
            <a:off x="427990" y="1075690"/>
            <a:ext cx="7489190" cy="645160"/>
          </a:xfrm>
          <a:prstGeom prst="rect">
            <a:avLst/>
          </a:prstGeom>
          <a:noFill/>
        </p:spPr>
        <p:txBody>
          <a:bodyPr wrap="square" rtlCol="0" anchor="t">
            <a:spAutoFit/>
          </a:bodyPr>
          <a:lstStyle/>
          <a:p>
            <a:r>
              <a:rPr lang="zh-CN" altLang="en-US" dirty="0">
                <a:sym typeface="+mn-ea"/>
              </a:rPr>
              <a:t>经过</a:t>
            </a:r>
            <a:r>
              <a:rPr lang="zh-CN" altLang="en-US" dirty="0" smtClean="0">
                <a:sym typeface="+mn-ea"/>
              </a:rPr>
              <a:t>对各个节点势能的</a:t>
            </a:r>
            <a:r>
              <a:rPr lang="zh-CN" altLang="en-US" dirty="0">
                <a:sym typeface="+mn-ea"/>
              </a:rPr>
              <a:t>预测后，把多个社区</a:t>
            </a:r>
            <a:r>
              <a:rPr lang="zh-CN" altLang="en-US" dirty="0" smtClean="0">
                <a:sym typeface="+mn-ea"/>
              </a:rPr>
              <a:t>的</a:t>
            </a:r>
            <a:r>
              <a:rPr lang="zh-CN" altLang="en-US" dirty="0">
                <a:sym typeface="+mn-ea"/>
              </a:rPr>
              <a:t>多个</a:t>
            </a:r>
            <a:r>
              <a:rPr lang="zh-CN" altLang="en-US" dirty="0" smtClean="0">
                <a:sym typeface="+mn-ea"/>
              </a:rPr>
              <a:t>势能场联合</a:t>
            </a:r>
            <a:r>
              <a:rPr lang="zh-CN" altLang="en-US" dirty="0">
                <a:sym typeface="+mn-ea"/>
              </a:rPr>
              <a:t>起来，生成城市内的交通流作为最终预测结果；</a:t>
            </a:r>
          </a:p>
        </p:txBody>
      </p:sp>
      <p:grpSp>
        <p:nvGrpSpPr>
          <p:cNvPr id="7" name="组合 6"/>
          <p:cNvGrpSpPr/>
          <p:nvPr/>
        </p:nvGrpSpPr>
        <p:grpSpPr>
          <a:xfrm>
            <a:off x="802640" y="2346325"/>
            <a:ext cx="6191250" cy="3278505"/>
            <a:chOff x="1264" y="3695"/>
            <a:chExt cx="9750" cy="5163"/>
          </a:xfrm>
        </p:grpSpPr>
        <p:pic>
          <p:nvPicPr>
            <p:cNvPr id="4" name="图片 3"/>
            <p:cNvPicPr>
              <a:picLocks noChangeAspect="1"/>
            </p:cNvPicPr>
            <p:nvPr>
              <p:custDataLst>
                <p:tags r:id="rId1"/>
              </p:custDataLst>
            </p:nvPr>
          </p:nvPicPr>
          <p:blipFill>
            <a:blip r:embed="rId4"/>
            <a:stretch>
              <a:fillRect/>
            </a:stretch>
          </p:blipFill>
          <p:spPr>
            <a:xfrm>
              <a:off x="1264" y="3695"/>
              <a:ext cx="9750" cy="5163"/>
            </a:xfrm>
            <a:prstGeom prst="rect">
              <a:avLst/>
            </a:prstGeom>
          </p:spPr>
        </p:pic>
        <p:sp>
          <p:nvSpPr>
            <p:cNvPr id="5" name="矩形 4"/>
            <p:cNvSpPr/>
            <p:nvPr/>
          </p:nvSpPr>
          <p:spPr>
            <a:xfrm>
              <a:off x="2325" y="4605"/>
              <a:ext cx="6442" cy="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325" y="5241"/>
              <a:ext cx="6442" cy="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38" name="组合 37"/>
          <p:cNvGrpSpPr/>
          <p:nvPr/>
        </p:nvGrpSpPr>
        <p:grpSpPr>
          <a:xfrm>
            <a:off x="2313597" y="2346000"/>
            <a:ext cx="4745350" cy="2233930"/>
            <a:chOff x="1549246" y="2295061"/>
            <a:chExt cx="5136762" cy="2233913"/>
          </a:xfrm>
        </p:grpSpPr>
        <p:grpSp>
          <p:nvGrpSpPr>
            <p:cNvPr id="39" name="组合 38"/>
            <p:cNvGrpSpPr/>
            <p:nvPr/>
          </p:nvGrpSpPr>
          <p:grpSpPr>
            <a:xfrm>
              <a:off x="1549246" y="3167389"/>
              <a:ext cx="1788555" cy="521966"/>
              <a:chOff x="1104898" y="1549242"/>
              <a:chExt cx="1788555" cy="521966"/>
            </a:xfrm>
          </p:grpSpPr>
          <p:sp>
            <p:nvSpPr>
              <p:cNvPr id="44" name="文本框 43"/>
              <p:cNvSpPr txBox="1"/>
              <p:nvPr/>
            </p:nvSpPr>
            <p:spPr>
              <a:xfrm>
                <a:off x="1463709" y="1549242"/>
                <a:ext cx="1429744" cy="521966"/>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实验</a:t>
                </a:r>
              </a:p>
            </p:txBody>
          </p:sp>
          <p:grpSp>
            <p:nvGrpSpPr>
              <p:cNvPr id="45" name="Google Shape;1483;p78"/>
              <p:cNvGrpSpPr/>
              <p:nvPr/>
            </p:nvGrpSpPr>
            <p:grpSpPr>
              <a:xfrm>
                <a:off x="1104898" y="1661974"/>
                <a:ext cx="206582" cy="297757"/>
                <a:chOff x="5083925" y="2066350"/>
                <a:chExt cx="28825" cy="41550"/>
              </a:xfrm>
            </p:grpSpPr>
            <p:sp>
              <p:nvSpPr>
                <p:cNvPr id="46" name="Google Shape;1484;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85;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文本框 39"/>
            <p:cNvSpPr txBox="1"/>
            <p:nvPr/>
          </p:nvSpPr>
          <p:spPr>
            <a:xfrm>
              <a:off x="3979408" y="4030798"/>
              <a:ext cx="2270457" cy="460371"/>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总结</a:t>
              </a:r>
            </a:p>
          </p:txBody>
        </p:sp>
        <p:sp>
          <p:nvSpPr>
            <p:cNvPr id="41" name="文本框 40"/>
            <p:cNvSpPr txBox="1"/>
            <p:nvPr/>
          </p:nvSpPr>
          <p:spPr>
            <a:xfrm>
              <a:off x="3979408" y="3144673"/>
              <a:ext cx="2706600" cy="460371"/>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实验结果</a:t>
              </a:r>
            </a:p>
          </p:txBody>
        </p:sp>
        <p:sp>
          <p:nvSpPr>
            <p:cNvPr id="42" name="文本框 41"/>
            <p:cNvSpPr txBox="1"/>
            <p:nvPr/>
          </p:nvSpPr>
          <p:spPr>
            <a:xfrm>
              <a:off x="3979408" y="2331574"/>
              <a:ext cx="2362368" cy="460371"/>
            </a:xfrm>
            <a:prstGeom prst="rect">
              <a:avLst/>
            </a:prstGeom>
            <a:noFill/>
          </p:spPr>
          <p:txBody>
            <a:bodyPr wrap="square" rtlCol="0">
              <a:spAutoFit/>
            </a:bodyPr>
            <a:lstStyle/>
            <a:p>
              <a:r>
                <a:rPr lang="zh-CN" altLang="en-US" sz="2400" b="1" spc="200" dirty="0" smtClean="0">
                  <a:solidFill>
                    <a:schemeClr val="tx1">
                      <a:lumMod val="75000"/>
                      <a:lumOff val="25000"/>
                    </a:schemeClr>
                  </a:solidFill>
                  <a:latin typeface="微软雅黑" panose="020B0503020204020204" pitchFamily="34" charset="-122"/>
                  <a:ea typeface="微软雅黑" panose="020B0503020204020204" pitchFamily="34" charset="-122"/>
                </a:rPr>
                <a:t>实验</a:t>
              </a:r>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设置</a:t>
              </a:r>
            </a:p>
          </p:txBody>
        </p:sp>
        <p:cxnSp>
          <p:nvCxnSpPr>
            <p:cNvPr id="43" name="直接连接符 42"/>
            <p:cNvCxnSpPr/>
            <p:nvPr/>
          </p:nvCxnSpPr>
          <p:spPr>
            <a:xfrm>
              <a:off x="342829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实验</a:t>
            </a:r>
            <a:r>
              <a:rPr lang="zh-CN" altLang="en-US" sz="2800" b="1" spc="200" dirty="0">
                <a:solidFill>
                  <a:schemeClr val="bg1"/>
                </a:solidFill>
                <a:latin typeface="Calibri" panose="020F0502020204030204" pitchFamily="34" charset="0"/>
                <a:ea typeface="微软雅黑" panose="020B0503020204020204" pitchFamily="34" charset="-122"/>
              </a:rPr>
              <a:t>设置</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p:cNvSpPr txBox="1"/>
          <p:nvPr/>
        </p:nvSpPr>
        <p:spPr>
          <a:xfrm>
            <a:off x="570156" y="689762"/>
            <a:ext cx="7053942" cy="1367974"/>
          </a:xfrm>
          <a:prstGeom prst="rect">
            <a:avLst/>
          </a:prstGeom>
          <a:noFill/>
        </p:spPr>
        <p:txBody>
          <a:bodyPr wrap="square" rtlCol="0">
            <a:noAutofit/>
          </a:bodyPr>
          <a:lstStyle/>
          <a:p>
            <a:pPr>
              <a:lnSpc>
                <a:spcPct val="125000"/>
              </a:lnSpc>
            </a:pPr>
            <a:r>
              <a:rPr lang="zh-CN" altLang="en-US" sz="2200" b="1" dirty="0">
                <a:latin typeface="Calibri" panose="020F0502020204030204" pitchFamily="34" charset="0"/>
                <a:ea typeface="微软雅黑" panose="020B0503020204020204" pitchFamily="34" charset="-122"/>
              </a:rPr>
              <a:t>数据集</a:t>
            </a:r>
            <a:r>
              <a:rPr lang="zh-CN" altLang="en-US" sz="2400" b="1" dirty="0">
                <a:latin typeface="Calibri" panose="020F0502020204030204" pitchFamily="34" charset="0"/>
                <a:ea typeface="微软雅黑" panose="020B0503020204020204" pitchFamily="34" charset="-122"/>
              </a:rPr>
              <a:t>：</a:t>
            </a:r>
            <a:endParaRPr lang="en-US" altLang="zh-CN" sz="2800" b="1" dirty="0">
              <a:solidFill>
                <a:srgbClr val="02409A"/>
              </a:solidFill>
            </a:endParaRPr>
          </a:p>
          <a:p>
            <a:pPr marL="342900" indent="-342900">
              <a:lnSpc>
                <a:spcPct val="125000"/>
              </a:lnSpc>
              <a:buFont typeface="Arial" panose="020B0604020202020204" pitchFamily="34" charset="0"/>
              <a:buChar char="•"/>
            </a:pPr>
            <a:r>
              <a:rPr lang="zh-CN" altLang="en-US" sz="1600" dirty="0" smtClean="0">
                <a:latin typeface="Times New Roman" panose="02020603050405020304" pitchFamily="18" charset="0"/>
                <a:cs typeface="Times New Roman" panose="02020603050405020304" pitchFamily="18" charset="0"/>
              </a:rPr>
              <a:t>西安，北京和波尔图出租车数据集：将城市划分为多个区域，并将出租车轨迹映射为区域间的交通流。</a:t>
            </a:r>
            <a:endParaRPr lang="en-US" altLang="zh-CN" sz="16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527" y="2057736"/>
            <a:ext cx="6326187" cy="173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文本框 3"/>
              <p:cNvSpPr txBox="1"/>
              <p:nvPr/>
            </p:nvSpPr>
            <p:spPr>
              <a:xfrm flipH="1">
                <a:off x="519823" y="3945383"/>
                <a:ext cx="2826278" cy="1983144"/>
              </a:xfrm>
              <a:prstGeom prst="rect">
                <a:avLst/>
              </a:prstGeom>
              <a:noFill/>
            </p:spPr>
            <p:txBody>
              <a:bodyPr wrap="square" rtlCol="0">
                <a:noAutofit/>
              </a:bodyPr>
              <a:lstStyle/>
              <a:p>
                <a:pPr>
                  <a:lnSpc>
                    <a:spcPct val="125000"/>
                  </a:lnSpc>
                </a:pPr>
                <a:r>
                  <a:rPr lang="zh-CN" altLang="en-US" sz="2400" b="1" dirty="0" smtClean="0">
                    <a:latin typeface="Calibri" panose="020F0502020204030204" pitchFamily="34" charset="0"/>
                    <a:ea typeface="微软雅黑" panose="020B0503020204020204" pitchFamily="34" charset="-122"/>
                  </a:rPr>
                  <a:t>实验设计：</a:t>
                </a:r>
              </a:p>
              <a:p>
                <a:pPr marL="342900" indent="-342900">
                  <a:lnSpc>
                    <a:spcPct val="125000"/>
                  </a:lnSpc>
                  <a:buFont typeface="Arial" panose="020B0604020202020204" pitchFamily="34" charset="0"/>
                  <a:buChar char="•"/>
                </a:pPr>
                <a:r>
                  <a:rPr lang="zh-CN" altLang="en-US" sz="1600" dirty="0" smtClean="0">
                    <a:latin typeface="Times New Roman" panose="02020603050405020304" pitchFamily="18" charset="0"/>
                    <a:cs typeface="Times New Roman" panose="02020603050405020304" pitchFamily="18" charset="0"/>
                  </a:rPr>
                  <a:t>每个数据集三个任务，分别预测</a:t>
                </a:r>
                <a:r>
                  <a:rPr lang="en-US" altLang="zh-CN" sz="1600" dirty="0" smtClean="0">
                    <a:latin typeface="Times New Roman" panose="02020603050405020304" pitchFamily="18" charset="0"/>
                    <a:cs typeface="Times New Roman" panose="02020603050405020304" pitchFamily="18" charset="0"/>
                  </a:rPr>
                  <a:t>1</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2</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4</a:t>
                </a:r>
                <a:r>
                  <a:rPr lang="zh-CN" altLang="en-US" sz="1600" dirty="0" smtClean="0">
                    <a:latin typeface="Times New Roman" panose="02020603050405020304" pitchFamily="18" charset="0"/>
                    <a:cs typeface="Times New Roman" panose="02020603050405020304" pitchFamily="18" charset="0"/>
                  </a:rPr>
                  <a:t>个时间步后的交通流；</a:t>
                </a:r>
                <a:endParaRPr lang="en-US" altLang="zh-CN" sz="1600" dirty="0" smtClean="0">
                  <a:latin typeface="Times New Roman" panose="02020603050405020304" pitchFamily="18" charset="0"/>
                  <a:cs typeface="Times New Roman" panose="02020603050405020304" pitchFamily="18" charset="0"/>
                </a:endParaRPr>
              </a:p>
              <a:p>
                <a:pPr marL="342900" indent="-342900">
                  <a:lnSpc>
                    <a:spcPct val="125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4</a:t>
                </a:r>
                <a:r>
                  <a:rPr lang="zh-CN" altLang="en-US" sz="1600" dirty="0">
                    <a:latin typeface="Times New Roman" panose="02020603050405020304" pitchFamily="18" charset="0"/>
                    <a:cs typeface="Times New Roman" panose="02020603050405020304" pitchFamily="18" charset="0"/>
                  </a:rPr>
                  <a:t>个</a:t>
                </a:r>
                <a:r>
                  <a:rPr lang="zh-CN" altLang="en-US" sz="1600" dirty="0" smtClean="0">
                    <a:latin typeface="Times New Roman" panose="02020603050405020304" pitchFamily="18" charset="0"/>
                    <a:cs typeface="Times New Roman" panose="02020603050405020304" pitchFamily="18" charset="0"/>
                  </a:rPr>
                  <a:t>指标，</a:t>
                </a:r>
                <a:r>
                  <a:rPr lang="en-US" altLang="zh-CN" sz="1600" dirty="0" smtClean="0">
                    <a:latin typeface="Times New Roman" panose="02020603050405020304" pitchFamily="18" charset="0"/>
                    <a:cs typeface="Times New Roman" panose="02020603050405020304" pitchFamily="18" charset="0"/>
                  </a:rPr>
                  <a:t>MAE,RMSE,</a:t>
                </a:r>
                <a14:m>
                  <m:oMath xmlns:m="http://schemas.openxmlformats.org/officeDocument/2006/math">
                    <m:sSup>
                      <m:sSupPr>
                        <m:ctrlPr>
                          <a:rPr lang="en-US" altLang="zh-CN" sz="1600" i="1" smtClean="0">
                            <a:latin typeface="Cambria Math" panose="02040503050406030204"/>
                            <a:cs typeface="Times New Roman" panose="02020603050405020304" pitchFamily="18" charset="0"/>
                          </a:rPr>
                        </m:ctrlPr>
                      </m:sSupPr>
                      <m:e>
                        <m:r>
                          <a:rPr lang="en-US" altLang="zh-CN" sz="1600" b="0" i="1" smtClean="0">
                            <a:latin typeface="Cambria Math" panose="02040503050406030204"/>
                            <a:cs typeface="Times New Roman" panose="02020603050405020304" pitchFamily="18" charset="0"/>
                          </a:rPr>
                          <m:t>𝑅</m:t>
                        </m:r>
                      </m:e>
                      <m:sup>
                        <m:r>
                          <a:rPr lang="en-US" altLang="zh-CN" sz="1600" b="0" i="1" smtClean="0">
                            <a:latin typeface="Cambria Math" panose="02040503050406030204"/>
                            <a:cs typeface="Times New Roman" panose="02020603050405020304" pitchFamily="18" charset="0"/>
                          </a:rPr>
                          <m:t>2</m:t>
                        </m:r>
                      </m:sup>
                    </m:sSup>
                  </m:oMath>
                </a14:m>
                <a:r>
                  <a:rPr lang="en-US" altLang="zh-CN" sz="1600" dirty="0" smtClean="0">
                    <a:latin typeface="Times New Roman" panose="02020603050405020304" pitchFamily="18" charset="0"/>
                    <a:cs typeface="Times New Roman" panose="02020603050405020304" pitchFamily="18" charset="0"/>
                  </a:rPr>
                  <a:t>,EVAR</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8" name="文本框 3"/>
              <p:cNvSpPr txBox="1">
                <a:spLocks noRot="1" noChangeAspect="1" noMove="1" noResize="1" noEditPoints="1" noAdjustHandles="1" noChangeArrowheads="1" noChangeShapeType="1" noTextEdit="1"/>
              </p:cNvSpPr>
              <p:nvPr/>
            </p:nvSpPr>
            <p:spPr>
              <a:xfrm flipH="1">
                <a:off x="519823" y="3945383"/>
                <a:ext cx="2826278" cy="1983144"/>
              </a:xfrm>
              <a:prstGeom prst="rect">
                <a:avLst/>
              </a:prstGeom>
              <a:blipFill rotWithShape="1">
                <a:blip r:embed="rId4"/>
                <a:stretch>
                  <a:fillRect l="-14" t="-6" r="10" b="-2809"/>
                </a:stretch>
              </a:blipFill>
            </p:spPr>
            <p:txBody>
              <a:bodyPr/>
              <a:lstStyle/>
              <a:p>
                <a:r>
                  <a:rPr lang="zh-CN" altLang="en-US">
                    <a:noFill/>
                  </a:rPr>
                  <a:t> </a:t>
                </a:r>
              </a:p>
            </p:txBody>
          </p:sp>
        </mc:Fallback>
      </mc:AlternateContent>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1" y="3788229"/>
            <a:ext cx="5363483" cy="237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10" name="文本框 9"/>
          <p:cNvSpPr txBox="1"/>
          <p:nvPr/>
        </p:nvSpPr>
        <p:spPr>
          <a:xfrm>
            <a:off x="473528" y="5573906"/>
            <a:ext cx="8452672" cy="646331"/>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smtClean="0"/>
              <a:t>基于势能场的方法</a:t>
            </a:r>
            <a:r>
              <a:rPr lang="zh-CN" altLang="en-US" dirty="0"/>
              <a:t>：</a:t>
            </a:r>
            <a:r>
              <a:rPr lang="zh-CN" altLang="en-US" dirty="0" smtClean="0"/>
              <a:t>不同方向的交通流被分解到不同的</a:t>
            </a:r>
            <a:r>
              <a:rPr lang="en-US" altLang="zh-CN" dirty="0" smtClean="0"/>
              <a:t>PEF</a:t>
            </a:r>
            <a:r>
              <a:rPr lang="zh-CN" altLang="en-US" dirty="0" smtClean="0"/>
              <a:t>中，</a:t>
            </a:r>
            <a:r>
              <a:rPr lang="zh-CN" altLang="en-US" dirty="0"/>
              <a:t>再</a:t>
            </a:r>
            <a:r>
              <a:rPr lang="zh-CN" altLang="en-US" dirty="0" smtClean="0"/>
              <a:t>由数据驱动模型建模，优于之前仅基于图注意力机制建立的模型。</a:t>
            </a:r>
            <a:endParaRPr lang="en-US" altLang="zh-CN" dirty="0" smtClean="0"/>
          </a:p>
        </p:txBody>
      </p:sp>
      <p:sp>
        <p:nvSpPr>
          <p:cNvPr id="4" name="文本框 3"/>
          <p:cNvSpPr txBox="1"/>
          <p:nvPr>
            <p:custDataLst>
              <p:tags r:id="rId1"/>
            </p:custDataLst>
          </p:nvPr>
        </p:nvSpPr>
        <p:spPr>
          <a:xfrm>
            <a:off x="3316638" y="5183815"/>
            <a:ext cx="2211070" cy="415290"/>
          </a:xfrm>
          <a:prstGeom prst="rect">
            <a:avLst/>
          </a:prstGeom>
          <a:noFill/>
        </p:spPr>
        <p:txBody>
          <a:bodyPr wrap="none" rtlCol="0">
            <a:noAutofit/>
          </a:bodyPr>
          <a:lstStyle/>
          <a:p>
            <a:r>
              <a:rPr lang="en-US" altLang="zh-CN" sz="1400" b="1" dirty="0">
                <a:solidFill>
                  <a:schemeClr val="tx1"/>
                </a:solidFill>
                <a:latin typeface="等线" panose="02010600030101010101" charset="-122"/>
                <a:ea typeface="等线" panose="02010600030101010101" charset="-122"/>
              </a:rPr>
              <a:t>Performance comparison</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528" y="918597"/>
            <a:ext cx="8196944" cy="4249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custDataLst>
              <p:tags r:id="rId2"/>
            </p:custDataLst>
          </p:nvPr>
        </p:nvSpPr>
        <p:spPr>
          <a:xfrm>
            <a:off x="538840" y="4833249"/>
            <a:ext cx="8066315" cy="3505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3"/>
            </p:custDataLst>
          </p:nvPr>
        </p:nvSpPr>
        <p:spPr>
          <a:xfrm>
            <a:off x="538842" y="2771590"/>
            <a:ext cx="8066315" cy="2802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16" name="文本框 15"/>
          <p:cNvSpPr txBox="1"/>
          <p:nvPr>
            <p:custDataLst>
              <p:tags r:id="rId1"/>
            </p:custDataLst>
          </p:nvPr>
        </p:nvSpPr>
        <p:spPr>
          <a:xfrm>
            <a:off x="427990" y="943610"/>
            <a:ext cx="5668645" cy="460375"/>
          </a:xfrm>
          <a:prstGeom prst="rect">
            <a:avLst/>
          </a:prstGeom>
          <a:noFill/>
        </p:spPr>
        <p:txBody>
          <a:bodyPr wrap="square" rtlCol="0">
            <a:spAutoFit/>
          </a:bodyPr>
          <a:lstStyle/>
          <a:p>
            <a:r>
              <a:rPr lang="zh-CN" altLang="en-US" sz="2400" b="1" dirty="0">
                <a:latin typeface="Calibri" panose="020F0502020204030204" pitchFamily="34" charset="0"/>
                <a:ea typeface="微软雅黑" panose="020B0503020204020204" pitchFamily="34" charset="-122"/>
              </a:rPr>
              <a:t>消融实验</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865" y="1427480"/>
            <a:ext cx="6459855" cy="452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总结展望</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19" name="文本框 18"/>
          <p:cNvSpPr txBox="1"/>
          <p:nvPr/>
        </p:nvSpPr>
        <p:spPr>
          <a:xfrm>
            <a:off x="428281" y="1276957"/>
            <a:ext cx="2636466" cy="461665"/>
          </a:xfrm>
          <a:prstGeom prst="rect">
            <a:avLst/>
          </a:prstGeom>
          <a:noFill/>
        </p:spPr>
        <p:txBody>
          <a:bodyPr wrap="square" rtlCol="0">
            <a:spAutoFit/>
          </a:bodyPr>
          <a:lstStyle/>
          <a:p>
            <a:r>
              <a:rPr lang="zh-CN" altLang="en-US" sz="2400" b="1" dirty="0">
                <a:latin typeface="Calibri" panose="020F0502020204030204" pitchFamily="34" charset="0"/>
                <a:ea typeface="微软雅黑" panose="020B0503020204020204" pitchFamily="34" charset="-122"/>
              </a:rPr>
              <a:t>总结</a:t>
            </a:r>
            <a:endParaRPr lang="en-US" altLang="zh-CN" sz="2400" b="1" dirty="0">
              <a:latin typeface="Calibri" panose="020F0502020204030204" pitchFamily="34" charset="0"/>
              <a:ea typeface="微软雅黑" panose="020B0503020204020204" pitchFamily="34" charset="-122"/>
            </a:endParaRPr>
          </a:p>
        </p:txBody>
      </p:sp>
      <p:sp>
        <p:nvSpPr>
          <p:cNvPr id="20" name="矩形 19"/>
          <p:cNvSpPr/>
          <p:nvPr/>
        </p:nvSpPr>
        <p:spPr>
          <a:xfrm>
            <a:off x="427867" y="1849088"/>
            <a:ext cx="8272143" cy="2372957"/>
          </a:xfrm>
          <a:prstGeom prst="rect">
            <a:avLst/>
          </a:prstGeom>
        </p:spPr>
        <p:txBody>
          <a:bodyPr wrap="square">
            <a:spAutoFit/>
          </a:bodyPr>
          <a:lstStyle/>
          <a:p>
            <a:pPr>
              <a:lnSpc>
                <a:spcPct val="130000"/>
              </a:lnSpc>
            </a:pPr>
            <a:endParaRPr lang="en-US" altLang="zh-CN" sz="2400" b="1" dirty="0"/>
          </a:p>
          <a:p>
            <a:pPr marL="342900" indent="-342900">
              <a:lnSpc>
                <a:spcPct val="130000"/>
              </a:lnSpc>
              <a:buFont typeface="Arial" panose="020B0604020202020204" pitchFamily="34" charset="0"/>
              <a:buChar char="•"/>
            </a:pPr>
            <a:r>
              <a:rPr lang="zh-CN" altLang="en-US" dirty="0" smtClean="0">
                <a:latin typeface="宋体" panose="02010600030101010101" pitchFamily="2" charset="-122"/>
                <a:ea typeface="宋体" panose="02010600030101010101" pitchFamily="2" charset="-122"/>
              </a:rPr>
              <a:t>通过中间概念</a:t>
            </a:r>
            <a:r>
              <a:rPr lang="zh-CN" altLang="en-US" dirty="0">
                <a:latin typeface="宋体" panose="02010600030101010101" pitchFamily="2" charset="-122"/>
                <a:ea typeface="宋体" panose="02010600030101010101" pitchFamily="2" charset="-122"/>
              </a:rPr>
              <a:t>势能</a:t>
            </a:r>
            <a:r>
              <a:rPr lang="zh-CN" altLang="en-US" dirty="0" smtClean="0">
                <a:latin typeface="宋体" panose="02010600030101010101" pitchFamily="2" charset="-122"/>
                <a:ea typeface="宋体" panose="02010600030101010101" pitchFamily="2" charset="-122"/>
              </a:rPr>
              <a:t>场，更加清晰地识别城市功能区的模式，增加了交通流预测的可解释性。</a:t>
            </a:r>
            <a:endParaRPr lang="en-US" altLang="zh-CN" dirty="0" smtClean="0">
              <a:latin typeface="宋体" panose="02010600030101010101" pitchFamily="2" charset="-122"/>
              <a:ea typeface="宋体" panose="02010600030101010101" pitchFamily="2" charset="-122"/>
            </a:endParaRPr>
          </a:p>
          <a:p>
            <a:pPr>
              <a:lnSpc>
                <a:spcPct val="130000"/>
              </a:lnSpc>
            </a:pPr>
            <a:endParaRPr lang="en-US" altLang="zh-CN" dirty="0" smtClean="0">
              <a:latin typeface="宋体" panose="02010600030101010101" pitchFamily="2" charset="-122"/>
              <a:ea typeface="宋体" panose="02010600030101010101" pitchFamily="2" charset="-122"/>
            </a:endParaRPr>
          </a:p>
          <a:p>
            <a:pPr marL="342900" indent="-342900">
              <a:lnSpc>
                <a:spcPct val="130000"/>
              </a:lnSpc>
              <a:buFont typeface="Arial" panose="020B0604020202020204" pitchFamily="34" charset="0"/>
              <a:buChar char="•"/>
            </a:pPr>
            <a:r>
              <a:rPr lang="zh-CN" altLang="en-US" dirty="0" smtClean="0">
                <a:latin typeface="宋体" panose="02010600030101010101" pitchFamily="2" charset="-122"/>
                <a:ea typeface="宋体" panose="02010600030101010101" pitchFamily="2" charset="-122"/>
              </a:rPr>
              <a:t>将</a:t>
            </a:r>
            <a:r>
              <a:rPr lang="zh-CN" altLang="en-US" dirty="0">
                <a:latin typeface="宋体" panose="02010600030101010101" pitchFamily="2" charset="-122"/>
                <a:ea typeface="宋体" panose="02010600030101010101" pitchFamily="2" charset="-122"/>
              </a:rPr>
              <a:t>城市区域简单划分为栅格，且社区划分的方法是静态的。社区划分结果对势能场影响应该较大。</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03" y="4075828"/>
            <a:ext cx="2833635" cy="191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692580" y="4295895"/>
            <a:ext cx="4572000" cy="954107"/>
          </a:xfrm>
          <a:prstGeom prst="rect">
            <a:avLst/>
          </a:prstGeom>
        </p:spPr>
        <p:txBody>
          <a:bodyPr>
            <a:spAutoFit/>
          </a:bodyPr>
          <a:lstStyle/>
          <a:p>
            <a:r>
              <a:rPr lang="en-US" altLang="zh-CN" sz="1400" dirty="0"/>
              <a:t>N-CMM</a:t>
            </a:r>
            <a:r>
              <a:rPr lang="zh-CN" altLang="en-US" sz="1400" dirty="0"/>
              <a:t>：不</a:t>
            </a:r>
            <a:r>
              <a:rPr lang="zh-CN" altLang="en-US" sz="1400" dirty="0" smtClean="0"/>
              <a:t>划分社区</a:t>
            </a:r>
            <a:endParaRPr lang="en-US" altLang="zh-CN" sz="1400" dirty="0"/>
          </a:p>
          <a:p>
            <a:r>
              <a:rPr lang="en-US" altLang="zh-CN" sz="1400" dirty="0"/>
              <a:t>L-CMM</a:t>
            </a:r>
            <a:r>
              <a:rPr lang="zh-CN" altLang="en-US" sz="1400" dirty="0"/>
              <a:t>：</a:t>
            </a:r>
            <a:r>
              <a:rPr lang="en-US" altLang="zh-CN" sz="1400" dirty="0"/>
              <a:t>8</a:t>
            </a:r>
            <a:r>
              <a:rPr lang="zh-CN" altLang="en-US" sz="1400" dirty="0"/>
              <a:t>个社区</a:t>
            </a:r>
            <a:endParaRPr lang="en-US" altLang="zh-CN" sz="1400" dirty="0"/>
          </a:p>
          <a:p>
            <a:r>
              <a:rPr lang="en-US" altLang="zh-CN" sz="1400" dirty="0"/>
              <a:t>B-CMM</a:t>
            </a:r>
            <a:r>
              <a:rPr lang="zh-CN" altLang="en-US" sz="1400" dirty="0"/>
              <a:t>：</a:t>
            </a:r>
            <a:r>
              <a:rPr lang="en-US" altLang="zh-CN" sz="1400" dirty="0"/>
              <a:t>12</a:t>
            </a:r>
            <a:r>
              <a:rPr lang="zh-CN" altLang="en-US" sz="1400" dirty="0"/>
              <a:t>个社区</a:t>
            </a:r>
            <a:endParaRPr lang="en-US" altLang="zh-CN" sz="1400" dirty="0"/>
          </a:p>
          <a:p>
            <a:r>
              <a:rPr lang="en-US" altLang="zh-CN" sz="1400" dirty="0"/>
              <a:t>M-CMM</a:t>
            </a:r>
            <a:r>
              <a:rPr lang="zh-CN" altLang="en-US" sz="1400" dirty="0"/>
              <a:t>：</a:t>
            </a:r>
            <a:r>
              <a:rPr lang="en-US" altLang="zh-CN" sz="1400" dirty="0"/>
              <a:t>15</a:t>
            </a:r>
            <a:r>
              <a:rPr lang="zh-CN" altLang="en-US" sz="1400" dirty="0"/>
              <a:t>个社区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38" name="组合 37"/>
          <p:cNvGrpSpPr/>
          <p:nvPr/>
        </p:nvGrpSpPr>
        <p:grpSpPr>
          <a:xfrm>
            <a:off x="1831233" y="1611003"/>
            <a:ext cx="5374643" cy="3292691"/>
            <a:chOff x="1549246" y="2295061"/>
            <a:chExt cx="5374643" cy="2233913"/>
          </a:xfrm>
        </p:grpSpPr>
        <p:grpSp>
          <p:nvGrpSpPr>
            <p:cNvPr id="39" name="组合 38"/>
            <p:cNvGrpSpPr/>
            <p:nvPr/>
          </p:nvGrpSpPr>
          <p:grpSpPr>
            <a:xfrm>
              <a:off x="1549246" y="3167389"/>
              <a:ext cx="2323652" cy="523220"/>
              <a:chOff x="1104898" y="1549242"/>
              <a:chExt cx="2323652" cy="523220"/>
            </a:xfrm>
          </p:grpSpPr>
          <p:sp>
            <p:nvSpPr>
              <p:cNvPr id="44" name="文本框 43"/>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研究背景</a:t>
                </a:r>
              </a:p>
            </p:txBody>
          </p:sp>
          <p:grpSp>
            <p:nvGrpSpPr>
              <p:cNvPr id="45" name="Google Shape;1483;p78"/>
              <p:cNvGrpSpPr/>
              <p:nvPr/>
            </p:nvGrpSpPr>
            <p:grpSpPr>
              <a:xfrm>
                <a:off x="1104898" y="1661974"/>
                <a:ext cx="206582" cy="297757"/>
                <a:chOff x="5083925" y="2066350"/>
                <a:chExt cx="28825" cy="41550"/>
              </a:xfrm>
            </p:grpSpPr>
            <p:sp>
              <p:nvSpPr>
                <p:cNvPr id="46" name="Google Shape;1484;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485;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0" name="文本框 39"/>
            <p:cNvSpPr txBox="1"/>
            <p:nvPr/>
          </p:nvSpPr>
          <p:spPr>
            <a:xfrm>
              <a:off x="4426843" y="3280121"/>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研究现状</a:t>
              </a:r>
            </a:p>
          </p:txBody>
        </p:sp>
        <p:sp>
          <p:nvSpPr>
            <p:cNvPr id="42" name="文本框 41"/>
            <p:cNvSpPr txBox="1"/>
            <p:nvPr/>
          </p:nvSpPr>
          <p:spPr>
            <a:xfrm>
              <a:off x="4426842" y="2705589"/>
              <a:ext cx="249704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背景介绍</a:t>
              </a:r>
            </a:p>
          </p:txBody>
        </p:sp>
        <p:cxnSp>
          <p:nvCxnSpPr>
            <p:cNvPr id="43" name="直接连接符 42"/>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2" name="文本框 39"/>
          <p:cNvSpPr txBox="1"/>
          <p:nvPr/>
        </p:nvSpPr>
        <p:spPr>
          <a:xfrm>
            <a:off x="4708828" y="3909917"/>
            <a:ext cx="2270457" cy="461665"/>
          </a:xfrm>
          <a:prstGeom prst="rect">
            <a:avLst/>
          </a:prstGeom>
          <a:noFill/>
        </p:spPr>
        <p:txBody>
          <a:bodyPr wrap="square" rtlCol="0">
            <a:spAutoFit/>
          </a:bodyPr>
          <a:lstStyle/>
          <a:p>
            <a:r>
              <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rPr>
              <a:t>Preliminary</a:t>
            </a:r>
            <a:endPar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8281" y="199434"/>
            <a:ext cx="3259295" cy="52197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背景介绍</a:t>
            </a:r>
          </a:p>
        </p:txBody>
      </p:sp>
      <p:sp>
        <p:nvSpPr>
          <p:cNvPr id="4" name="文本框 3"/>
          <p:cNvSpPr txBox="1"/>
          <p:nvPr>
            <p:custDataLst>
              <p:tags r:id="rId1"/>
            </p:custDataLst>
          </p:nvPr>
        </p:nvSpPr>
        <p:spPr>
          <a:xfrm>
            <a:off x="427990" y="858520"/>
            <a:ext cx="4989830" cy="346075"/>
          </a:xfrm>
          <a:prstGeom prst="rect">
            <a:avLst/>
          </a:prstGeom>
          <a:noFill/>
        </p:spPr>
        <p:txBody>
          <a:bodyPr wrap="square" rtlCol="0">
            <a:noAutofit/>
          </a:bodyPr>
          <a:lstStyle/>
          <a:p>
            <a:r>
              <a:rPr lang="zh-CN" altLang="en-US" sz="2400" b="1" dirty="0">
                <a:latin typeface="Calibri" panose="020F0502020204030204" pitchFamily="34" charset="0"/>
                <a:ea typeface="微软雅黑" panose="020B0503020204020204" pitchFamily="34" charset="-122"/>
              </a:rPr>
              <a:t>交通流预测：</a:t>
            </a:r>
          </a:p>
          <a:p>
            <a:r>
              <a:rPr lang="zh-CN" altLang="en-US" dirty="0">
                <a:latin typeface="Calibri" panose="020F0502020204030204" pitchFamily="34" charset="0"/>
                <a:ea typeface="微软雅黑" panose="020B0503020204020204" pitchFamily="34" charset="-122"/>
              </a:rPr>
              <a:t>时空挖掘领域的重要任务</a:t>
            </a:r>
          </a:p>
          <a:p>
            <a:endParaRPr lang="zh-CN" altLang="en-US" dirty="0">
              <a:latin typeface="Calibri" panose="020F0502020204030204" pitchFamily="34" charset="0"/>
              <a:ea typeface="微软雅黑" panose="020B0503020204020204" pitchFamily="34" charset="-122"/>
            </a:endParaRPr>
          </a:p>
        </p:txBody>
      </p:sp>
      <p:pic>
        <p:nvPicPr>
          <p:cNvPr id="100" name="图片 99"/>
          <p:cNvPicPr/>
          <p:nvPr/>
        </p:nvPicPr>
        <p:blipFill>
          <a:blip r:embed="rId7"/>
          <a:stretch>
            <a:fillRect/>
          </a:stretch>
        </p:blipFill>
        <p:spPr>
          <a:xfrm>
            <a:off x="4704952" y="858520"/>
            <a:ext cx="4077307" cy="1689130"/>
          </a:xfrm>
          <a:prstGeom prst="rect">
            <a:avLst/>
          </a:prstGeom>
          <a:noFill/>
          <a:ln w="9525">
            <a:noFill/>
          </a:ln>
        </p:spPr>
      </p:pic>
      <p:pic>
        <p:nvPicPr>
          <p:cNvPr id="3" name="图片 2"/>
          <p:cNvPicPr>
            <a:picLocks noChangeAspect="1"/>
          </p:cNvPicPr>
          <p:nvPr>
            <p:custDataLst>
              <p:tags r:id="rId2"/>
            </p:custDataLst>
          </p:nvPr>
        </p:nvPicPr>
        <p:blipFill>
          <a:blip r:embed="rId8"/>
          <a:stretch>
            <a:fillRect/>
          </a:stretch>
        </p:blipFill>
        <p:spPr>
          <a:xfrm>
            <a:off x="4100830" y="2450303"/>
            <a:ext cx="4852670" cy="3841277"/>
          </a:xfrm>
          <a:prstGeom prst="rect">
            <a:avLst/>
          </a:prstGeom>
        </p:spPr>
      </p:pic>
      <p:grpSp>
        <p:nvGrpSpPr>
          <p:cNvPr id="15" name="组合 14"/>
          <p:cNvGrpSpPr/>
          <p:nvPr/>
        </p:nvGrpSpPr>
        <p:grpSpPr>
          <a:xfrm>
            <a:off x="428244" y="1972945"/>
            <a:ext cx="5231511" cy="2889885"/>
            <a:chOff x="653" y="3107"/>
            <a:chExt cx="9475" cy="5388"/>
          </a:xfrm>
        </p:grpSpPr>
        <p:sp>
          <p:nvSpPr>
            <p:cNvPr id="5" name="矩形 4"/>
            <p:cNvSpPr/>
            <p:nvPr/>
          </p:nvSpPr>
          <p:spPr>
            <a:xfrm>
              <a:off x="653" y="4295"/>
              <a:ext cx="1233" cy="2742"/>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数据驱动的交通流预测</a:t>
              </a:r>
            </a:p>
          </p:txBody>
        </p:sp>
        <p:sp>
          <p:nvSpPr>
            <p:cNvPr id="6" name="左大括号 5"/>
            <p:cNvSpPr/>
            <p:nvPr/>
          </p:nvSpPr>
          <p:spPr>
            <a:xfrm>
              <a:off x="2009" y="3511"/>
              <a:ext cx="510" cy="3899"/>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 name="矩形 7"/>
            <p:cNvSpPr/>
            <p:nvPr>
              <p:custDataLst>
                <p:tags r:id="rId3"/>
              </p:custDataLst>
            </p:nvPr>
          </p:nvSpPr>
          <p:spPr>
            <a:xfrm>
              <a:off x="2928" y="3107"/>
              <a:ext cx="2879" cy="728"/>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基于网格</a:t>
              </a:r>
            </a:p>
          </p:txBody>
        </p:sp>
        <p:sp>
          <p:nvSpPr>
            <p:cNvPr id="10" name="矩形 9"/>
            <p:cNvSpPr/>
            <p:nvPr>
              <p:custDataLst>
                <p:tags r:id="rId4"/>
              </p:custDataLst>
            </p:nvPr>
          </p:nvSpPr>
          <p:spPr>
            <a:xfrm>
              <a:off x="2928" y="7036"/>
              <a:ext cx="2879" cy="728"/>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基于图</a:t>
              </a:r>
            </a:p>
          </p:txBody>
        </p:sp>
        <p:sp>
          <p:nvSpPr>
            <p:cNvPr id="13" name="文本框 12"/>
            <p:cNvSpPr txBox="1"/>
            <p:nvPr/>
          </p:nvSpPr>
          <p:spPr>
            <a:xfrm>
              <a:off x="2928" y="3835"/>
              <a:ext cx="4800" cy="687"/>
            </a:xfrm>
            <a:prstGeom prst="rect">
              <a:avLst/>
            </a:prstGeom>
            <a:noFill/>
          </p:spPr>
          <p:txBody>
            <a:bodyPr wrap="square" rtlCol="0">
              <a:spAutoFit/>
            </a:bodyPr>
            <a:lstStyle/>
            <a:p>
              <a:r>
                <a:rPr lang="en-US" altLang="zh-CN" dirty="0"/>
                <a:t>ST-ResNet</a:t>
              </a:r>
            </a:p>
          </p:txBody>
        </p:sp>
        <p:sp>
          <p:nvSpPr>
            <p:cNvPr id="14" name="文本框 13"/>
            <p:cNvSpPr txBox="1"/>
            <p:nvPr/>
          </p:nvSpPr>
          <p:spPr>
            <a:xfrm>
              <a:off x="2928" y="7808"/>
              <a:ext cx="7200" cy="687"/>
            </a:xfrm>
            <a:prstGeom prst="rect">
              <a:avLst/>
            </a:prstGeom>
            <a:noFill/>
          </p:spPr>
          <p:txBody>
            <a:bodyPr wrap="square" rtlCol="0" anchor="t">
              <a:spAutoFit/>
            </a:bodyPr>
            <a:lstStyle/>
            <a:p>
              <a:r>
                <a:rPr lang="en-US" altLang="zh-CN" dirty="0" smtClean="0">
                  <a:sym typeface="+mn-ea"/>
                </a:rPr>
                <a:t>GAT(STAWnet, STFGNN</a:t>
              </a:r>
              <a:r>
                <a:rPr lang="en-US" altLang="zh-CN" dirty="0">
                  <a:sym typeface="+mn-ea"/>
                </a:rPr>
                <a:t>)</a:t>
              </a:r>
              <a:endParaRPr lang="zh-CN" altLang="en-US" dirty="0">
                <a:sym typeface="+mn-ea"/>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研究现状</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grpSp>
        <p:nvGrpSpPr>
          <p:cNvPr id="8" name="组合 7"/>
          <p:cNvGrpSpPr/>
          <p:nvPr/>
        </p:nvGrpSpPr>
        <p:grpSpPr>
          <a:xfrm>
            <a:off x="367849" y="873917"/>
            <a:ext cx="8402955" cy="4549853"/>
            <a:chOff x="370389" y="1000294"/>
            <a:chExt cx="8402955" cy="3953192"/>
          </a:xfrm>
        </p:grpSpPr>
        <p:sp>
          <p:nvSpPr>
            <p:cNvPr id="11" name="矩形 10"/>
            <p:cNvSpPr/>
            <p:nvPr/>
          </p:nvSpPr>
          <p:spPr>
            <a:xfrm>
              <a:off x="370389" y="1523411"/>
              <a:ext cx="8402955" cy="3430075"/>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lnSpc>
                  <a:spcPct val="135000"/>
                </a:lnSpc>
              </a:pPr>
              <a:r>
                <a:rPr lang="zh-CN" altLang="en-US" dirty="0">
                  <a:solidFill>
                    <a:schemeClr val="tx1"/>
                  </a:solidFill>
                </a:rPr>
                <a:t>重力模型</a:t>
              </a:r>
              <a:endParaRPr lang="en-US" altLang="zh-CN" dirty="0">
                <a:solidFill>
                  <a:schemeClr val="tx1"/>
                </a:solidFill>
              </a:endParaRPr>
            </a:p>
            <a:p>
              <a:pPr fontAlgn="ctr">
                <a:lnSpc>
                  <a:spcPct val="135000"/>
                </a:lnSpc>
              </a:pPr>
              <a:r>
                <a:rPr lang="en-US" altLang="zh-CN" sz="1600" dirty="0" smtClean="0">
                  <a:solidFill>
                    <a:schemeClr val="tx1"/>
                  </a:solidFill>
                  <a:latin typeface="宋体" panose="02010600030101010101" pitchFamily="2" charset="-122"/>
                  <a:ea typeface="宋体" panose="02010600030101010101" pitchFamily="2" charset="-122"/>
                </a:rPr>
                <a:t>[1] </a:t>
              </a:r>
              <a:r>
                <a:rPr lang="en-US" altLang="zh-CN" sz="1600" dirty="0" err="1" smtClean="0">
                  <a:solidFill>
                    <a:schemeClr val="tx1"/>
                  </a:solidFill>
                  <a:latin typeface="宋体" panose="02010600030101010101" pitchFamily="2" charset="-122"/>
                  <a:ea typeface="宋体" panose="02010600030101010101" pitchFamily="2" charset="-122"/>
                </a:rPr>
                <a:t>H.Barbosa</a:t>
              </a:r>
              <a:r>
                <a:rPr lang="en-US" altLang="zh-CN" sz="1600" dirty="0" smtClean="0">
                  <a:solidFill>
                    <a:schemeClr val="tx1"/>
                  </a:solidFill>
                  <a:latin typeface="宋体" panose="02010600030101010101" pitchFamily="2" charset="-122"/>
                  <a:ea typeface="宋体" panose="02010600030101010101" pitchFamily="2" charset="-122"/>
                </a:rPr>
                <a:t> </a:t>
              </a:r>
              <a:r>
                <a:rPr lang="en-US" altLang="zh-CN" sz="1600" dirty="0">
                  <a:solidFill>
                    <a:schemeClr val="tx1"/>
                  </a:solidFill>
                  <a:latin typeface="宋体" panose="02010600030101010101" pitchFamily="2" charset="-122"/>
                  <a:ea typeface="宋体" panose="02010600030101010101" pitchFamily="2" charset="-122"/>
                </a:rPr>
                <a:t>et al., “Human mobility: Models and applications,” Phys. Rep., vol. 734, pp. 70–74, 2018.</a:t>
              </a:r>
              <a:endParaRPr lang="en-US" altLang="zh-CN" dirty="0">
                <a:solidFill>
                  <a:schemeClr val="tx1"/>
                </a:solidFill>
                <a:latin typeface="宋体" panose="02010600030101010101" pitchFamily="2" charset="-122"/>
                <a:ea typeface="宋体" panose="02010600030101010101" pitchFamily="2" charset="-122"/>
              </a:endParaRPr>
            </a:p>
            <a:p>
              <a:pPr fontAlgn="ctr">
                <a:lnSpc>
                  <a:spcPct val="135000"/>
                </a:lnSpc>
              </a:pPr>
              <a:endParaRPr lang="en-US" altLang="zh-CN" dirty="0" smtClean="0">
                <a:solidFill>
                  <a:schemeClr val="tx1"/>
                </a:solidFill>
              </a:endParaRPr>
            </a:p>
            <a:p>
              <a:pPr fontAlgn="ctr">
                <a:lnSpc>
                  <a:spcPct val="135000"/>
                </a:lnSpc>
              </a:pPr>
              <a:r>
                <a:rPr lang="zh-CN" altLang="en-US" dirty="0" smtClean="0">
                  <a:solidFill>
                    <a:schemeClr val="tx1"/>
                  </a:solidFill>
                </a:rPr>
                <a:t>辐射模型</a:t>
              </a:r>
              <a:endParaRPr lang="zh-CN" altLang="en-US" dirty="0">
                <a:solidFill>
                  <a:schemeClr val="tx1"/>
                </a:solidFill>
              </a:endParaRPr>
            </a:p>
            <a:p>
              <a:pPr fontAlgn="ctr">
                <a:lnSpc>
                  <a:spcPct val="135000"/>
                </a:lnSpc>
              </a:pPr>
              <a:r>
                <a:rPr lang="en-US" altLang="zh-CN" sz="1600" dirty="0" smtClean="0">
                  <a:solidFill>
                    <a:schemeClr val="tx1"/>
                  </a:solidFill>
                  <a:latin typeface="宋体" panose="02010600030101010101" pitchFamily="2" charset="-122"/>
                  <a:ea typeface="宋体" panose="02010600030101010101" pitchFamily="2" charset="-122"/>
                </a:rPr>
                <a:t>[2] Y</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smtClean="0">
                  <a:solidFill>
                    <a:schemeClr val="tx1"/>
                  </a:solidFill>
                  <a:latin typeface="宋体" panose="02010600030101010101" pitchFamily="2" charset="-122"/>
                  <a:ea typeface="宋体" panose="02010600030101010101" pitchFamily="2" charset="-122"/>
                </a:rPr>
                <a:t>Ren</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smtClean="0">
                  <a:solidFill>
                    <a:schemeClr val="tx1"/>
                  </a:solidFill>
                  <a:latin typeface="宋体" panose="02010600030101010101" pitchFamily="2" charset="-122"/>
                  <a:ea typeface="宋体" panose="02010600030101010101" pitchFamily="2" charset="-122"/>
                </a:rPr>
                <a:t>et al., </a:t>
              </a:r>
              <a:r>
                <a:rPr lang="en-US" altLang="zh-CN" sz="1600" dirty="0">
                  <a:solidFill>
                    <a:schemeClr val="tx1"/>
                  </a:solidFill>
                  <a:latin typeface="宋体" panose="02010600030101010101" pitchFamily="2" charset="-122"/>
                  <a:ea typeface="宋体" panose="02010600030101010101" pitchFamily="2" charset="-122"/>
                </a:rPr>
                <a:t>“Predicting commuter flows in spatial networks using a radiation model based on temporal </a:t>
              </a:r>
              <a:r>
                <a:rPr lang="en-US" altLang="zh-CN" sz="1600" dirty="0">
                  <a:solidFill>
                    <a:schemeClr val="tx1"/>
                  </a:solidFill>
                  <a:latin typeface="宋体" panose="02010600030101010101" pitchFamily="2" charset="-122"/>
                  <a:ea typeface="宋体" panose="02010600030101010101" pitchFamily="2" charset="-122"/>
                </a:rPr>
                <a:t>ranges</a:t>
              </a:r>
              <a:r>
                <a:rPr lang="en-US" altLang="zh-CN" sz="1600" dirty="0">
                  <a:solidFill>
                    <a:schemeClr val="tx1"/>
                  </a:solidFill>
                  <a:latin typeface="宋体" panose="02010600030101010101" pitchFamily="2" charset="-122"/>
                  <a:ea typeface="宋体" panose="02010600030101010101" pitchFamily="2" charset="-122"/>
                </a:rPr>
                <a:t>,” Nature </a:t>
              </a:r>
              <a:r>
                <a:rPr lang="en-US" altLang="zh-CN" sz="1600" dirty="0" err="1">
                  <a:solidFill>
                    <a:schemeClr val="tx1"/>
                  </a:solidFill>
                  <a:latin typeface="宋体" panose="02010600030101010101" pitchFamily="2" charset="-122"/>
                  <a:ea typeface="宋体" panose="02010600030101010101" pitchFamily="2" charset="-122"/>
                </a:rPr>
                <a:t>Commun</a:t>
              </a:r>
              <a:r>
                <a:rPr lang="en-US" altLang="zh-CN" sz="1600" dirty="0">
                  <a:solidFill>
                    <a:schemeClr val="tx1"/>
                  </a:solidFill>
                  <a:latin typeface="宋体" panose="02010600030101010101" pitchFamily="2" charset="-122"/>
                  <a:ea typeface="宋体" panose="02010600030101010101" pitchFamily="2" charset="-122"/>
                </a:rPr>
                <a:t>., vol. 5, no. 1, pp. 1–9, 2014.</a:t>
              </a:r>
              <a:endParaRPr lang="zh-CN" altLang="en-US" dirty="0">
                <a:solidFill>
                  <a:schemeClr val="tx1"/>
                </a:solidFill>
                <a:latin typeface="宋体" panose="02010600030101010101" pitchFamily="2" charset="-122"/>
                <a:ea typeface="宋体" panose="02010600030101010101" pitchFamily="2" charset="-122"/>
              </a:endParaRPr>
            </a:p>
            <a:p>
              <a:pPr fontAlgn="ctr">
                <a:lnSpc>
                  <a:spcPct val="135000"/>
                </a:lnSpc>
              </a:pPr>
              <a:endParaRPr lang="en-US" altLang="zh-CN" dirty="0">
                <a:solidFill>
                  <a:schemeClr val="tx1"/>
                </a:solidFill>
                <a:latin typeface="Times New Roman" panose="02020603050405020304" pitchFamily="18" charset="0"/>
                <a:cs typeface="Times New Roman" panose="02020603050405020304" pitchFamily="18" charset="0"/>
              </a:endParaRPr>
            </a:p>
            <a:p>
              <a:pPr>
                <a:lnSpc>
                  <a:spcPct val="125000"/>
                </a:lnSpc>
              </a:pPr>
              <a:endParaRPr lang="en-US" altLang="zh-CN" dirty="0">
                <a:solidFill>
                  <a:schemeClr val="tx1"/>
                </a:solidFill>
                <a:latin typeface="Times New Roman" panose="02020603050405020304" pitchFamily="18" charset="0"/>
                <a:cs typeface="Times New Roman" panose="02020603050405020304" pitchFamily="18" charset="0"/>
              </a:endParaRPr>
            </a:p>
          </p:txBody>
        </p:sp>
        <p:sp>
          <p:nvSpPr>
            <p:cNvPr id="12" name="矩形 11"/>
            <p:cNvSpPr/>
            <p:nvPr/>
          </p:nvSpPr>
          <p:spPr>
            <a:xfrm>
              <a:off x="370389" y="1000294"/>
              <a:ext cx="3060700" cy="523117"/>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Times New Roman" panose="02020603050405020304" pitchFamily="18" charset="0"/>
                <a:cs typeface="Times New Roman" panose="02020603050405020304" pitchFamily="18" charset="0"/>
              </a:endParaRPr>
            </a:p>
          </p:txBody>
        </p:sp>
      </p:grpSp>
      <p:sp>
        <p:nvSpPr>
          <p:cNvPr id="2" name="矩形 1"/>
          <p:cNvSpPr/>
          <p:nvPr/>
        </p:nvSpPr>
        <p:spPr>
          <a:xfrm>
            <a:off x="428281" y="990287"/>
            <a:ext cx="1800493" cy="369332"/>
          </a:xfrm>
          <a:prstGeom prst="rect">
            <a:avLst/>
          </a:prstGeom>
        </p:spPr>
        <p:txBody>
          <a:bodyPr wrap="none">
            <a:spAutoFit/>
          </a:bodyPr>
          <a:lstStyle/>
          <a:p>
            <a:r>
              <a:rPr lang="zh-CN" altLang="en-US" dirty="0">
                <a:solidFill>
                  <a:schemeClr val="bg1"/>
                </a:solidFill>
              </a:rPr>
              <a:t>统计物理学方法</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8281" y="199434"/>
            <a:ext cx="3259295" cy="523220"/>
          </a:xfrm>
          <a:prstGeom prst="rect">
            <a:avLst/>
          </a:prstGeom>
          <a:noFill/>
        </p:spPr>
        <p:txBody>
          <a:bodyPr wrap="square" rtlCol="0">
            <a:spAutoFit/>
          </a:bodyPr>
          <a:lstStyle/>
          <a:p>
            <a:pPr>
              <a:lnSpc>
                <a:spcPct val="100000"/>
              </a:lnSpc>
            </a:pPr>
            <a:r>
              <a:rPr lang="en-US" altLang="zh-CN" sz="2800" b="1" spc="200" dirty="0" smtClean="0">
                <a:solidFill>
                  <a:schemeClr val="bg1"/>
                </a:solidFill>
                <a:latin typeface="Calibri" panose="020F0502020204030204" pitchFamily="34" charset="0"/>
                <a:ea typeface="微软雅黑" panose="020B0503020204020204" pitchFamily="34" charset="-122"/>
              </a:rPr>
              <a:t>Preliminary</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2" name="图片 1"/>
          <p:cNvPicPr>
            <a:picLocks noChangeAspect="1"/>
          </p:cNvPicPr>
          <p:nvPr>
            <p:custDataLst>
              <p:tags r:id="rId1"/>
            </p:custDataLst>
          </p:nvPr>
        </p:nvPicPr>
        <p:blipFill>
          <a:blip r:embed="rId4"/>
          <a:stretch>
            <a:fillRect/>
          </a:stretch>
        </p:blipFill>
        <p:spPr>
          <a:xfrm>
            <a:off x="6270171" y="949325"/>
            <a:ext cx="1959429" cy="1437870"/>
          </a:xfrm>
          <a:prstGeom prst="rect">
            <a:avLst/>
          </a:prstGeom>
        </p:spPr>
      </p:pic>
      <p:sp>
        <p:nvSpPr>
          <p:cNvPr id="3" name="文本框 2"/>
          <p:cNvSpPr txBox="1"/>
          <p:nvPr/>
        </p:nvSpPr>
        <p:spPr>
          <a:xfrm>
            <a:off x="506095" y="949325"/>
            <a:ext cx="5533390" cy="1198880"/>
          </a:xfrm>
          <a:prstGeom prst="rect">
            <a:avLst/>
          </a:prstGeom>
          <a:noFill/>
        </p:spPr>
        <p:txBody>
          <a:bodyPr wrap="square" rtlCol="0" anchor="t">
            <a:spAutoFit/>
          </a:bodyPr>
          <a:lstStyle/>
          <a:p>
            <a:r>
              <a:rPr lang="zh-CN" altLang="en-US" dirty="0">
                <a:latin typeface="宋体" panose="02010600030101010101" pitchFamily="2" charset="-122"/>
                <a:ea typeface="宋体" panose="02010600030101010101" pitchFamily="2" charset="-122"/>
                <a:sym typeface="+mn-ea"/>
              </a:rPr>
              <a:t>定义一：空间栅格</a:t>
            </a:r>
            <a:r>
              <a:rPr lang="zh-CN" altLang="en-US" dirty="0">
                <a:sym typeface="+mn-ea"/>
              </a:rPr>
              <a:t>：</a:t>
            </a:r>
          </a:p>
          <a:p>
            <a:r>
              <a:rPr lang="zh-CN" altLang="en-US" dirty="0">
                <a:latin typeface="宋体" panose="02010600030101010101" pitchFamily="2" charset="-122"/>
                <a:ea typeface="宋体" panose="02010600030101010101" pitchFamily="2" charset="-122"/>
                <a:sym typeface="+mn-ea"/>
              </a:rPr>
              <a:t>按照</a:t>
            </a:r>
            <a:r>
              <a:rPr lang="en-US" altLang="zh-CN" dirty="0">
                <a:latin typeface="宋体" panose="02010600030101010101" pitchFamily="2" charset="-122"/>
                <a:ea typeface="宋体" panose="02010600030101010101" pitchFamily="2" charset="-122"/>
                <a:sym typeface="+mn-ea"/>
              </a:rPr>
              <a:t>I*J</a:t>
            </a:r>
            <a:r>
              <a:rPr lang="zh-CN" altLang="en-US" dirty="0">
                <a:latin typeface="宋体" panose="02010600030101010101" pitchFamily="2" charset="-122"/>
                <a:ea typeface="宋体" panose="02010600030101010101" pitchFamily="2" charset="-122"/>
                <a:sym typeface="+mn-ea"/>
              </a:rPr>
              <a:t>的栅格对空间区域进行划分，栅格被视为最小预测单元。</a:t>
            </a:r>
            <a:r>
              <a:rPr lang="zh-CN" altLang="en-US" dirty="0" smtClean="0">
                <a:latin typeface="宋体" panose="02010600030101010101" pitchFamily="2" charset="-122"/>
                <a:ea typeface="宋体" panose="02010600030101010101" pitchFamily="2" charset="-122"/>
                <a:sym typeface="+mn-ea"/>
              </a:rPr>
              <a:t>每个</a:t>
            </a:r>
            <a:r>
              <a:rPr lang="zh-CN" altLang="en-US" dirty="0">
                <a:latin typeface="宋体" panose="02010600030101010101" pitchFamily="2" charset="-122"/>
                <a:ea typeface="宋体" panose="02010600030101010101" pitchFamily="2" charset="-122"/>
                <a:sym typeface="+mn-ea"/>
              </a:rPr>
              <a:t>栅</a:t>
            </a:r>
            <a:r>
              <a:rPr lang="zh-CN" altLang="en-US" dirty="0" smtClean="0">
                <a:latin typeface="宋体" panose="02010600030101010101" pitchFamily="2" charset="-122"/>
                <a:ea typeface="宋体" panose="02010600030101010101" pitchFamily="2" charset="-122"/>
                <a:sym typeface="+mn-ea"/>
              </a:rPr>
              <a:t>格上有</a:t>
            </a:r>
            <a:r>
              <a:rPr lang="zh-CN" altLang="en-US" dirty="0">
                <a:latin typeface="宋体" panose="02010600030101010101" pitchFamily="2" charset="-122"/>
                <a:ea typeface="宋体" panose="02010600030101010101" pitchFamily="2" charset="-122"/>
                <a:sym typeface="+mn-ea"/>
              </a:rPr>
              <a:t>八种交通流类型，分别是流入和流出其上下左右</a:t>
            </a:r>
            <a:r>
              <a:rPr lang="zh-CN" altLang="en-US" dirty="0" smtClean="0">
                <a:latin typeface="宋体" panose="02010600030101010101" pitchFamily="2" charset="-122"/>
                <a:ea typeface="宋体" panose="02010600030101010101" pitchFamily="2" charset="-122"/>
                <a:sym typeface="+mn-ea"/>
              </a:rPr>
              <a:t>附近</a:t>
            </a:r>
            <a:r>
              <a:rPr lang="zh-CN" altLang="en-US" dirty="0">
                <a:latin typeface="宋体" panose="02010600030101010101" pitchFamily="2" charset="-122"/>
                <a:ea typeface="宋体" panose="02010600030101010101" pitchFamily="2" charset="-122"/>
                <a:sym typeface="+mn-ea"/>
              </a:rPr>
              <a:t>栅格</a:t>
            </a:r>
            <a:r>
              <a:rPr lang="zh-CN" altLang="en-US" dirty="0" smtClean="0">
                <a:latin typeface="宋体" panose="02010600030101010101" pitchFamily="2" charset="-122"/>
                <a:ea typeface="宋体" panose="02010600030101010101" pitchFamily="2" charset="-122"/>
                <a:sym typeface="+mn-ea"/>
              </a:rPr>
              <a:t>的</a:t>
            </a:r>
            <a:r>
              <a:rPr lang="zh-CN" altLang="en-US" dirty="0">
                <a:latin typeface="宋体" panose="02010600030101010101" pitchFamily="2" charset="-122"/>
                <a:ea typeface="宋体" panose="02010600030101010101" pitchFamily="2" charset="-122"/>
                <a:sym typeface="+mn-ea"/>
              </a:rPr>
              <a:t>流量。</a:t>
            </a:r>
          </a:p>
        </p:txBody>
      </p:sp>
      <mc:AlternateContent xmlns:mc="http://schemas.openxmlformats.org/markup-compatibility/2006">
        <mc:Choice xmlns:a14="http://schemas.microsoft.com/office/drawing/2010/main" Requires="a14">
          <p:sp>
            <p:nvSpPr>
              <p:cNvPr id="5" name="文本框 4"/>
              <p:cNvSpPr txBox="1"/>
              <p:nvPr/>
            </p:nvSpPr>
            <p:spPr>
              <a:xfrm>
                <a:off x="506095" y="2387195"/>
                <a:ext cx="5533390" cy="1198880"/>
              </a:xfrm>
              <a:prstGeom prst="rect">
                <a:avLst/>
              </a:prstGeom>
              <a:noFill/>
            </p:spPr>
            <p:txBody>
              <a:bodyPr wrap="square" rtlCol="0" anchor="t">
                <a:spAutoFit/>
              </a:bodyPr>
              <a:lstStyle/>
              <a:p>
                <a:r>
                  <a:rPr lang="zh-CN" altLang="en-US" dirty="0">
                    <a:latin typeface="宋体" panose="02010600030101010101" pitchFamily="2" charset="-122"/>
                    <a:ea typeface="宋体" panose="02010600030101010101" pitchFamily="2" charset="-122"/>
                    <a:sym typeface="+mn-ea"/>
                  </a:rPr>
                  <a:t>定义二</a:t>
                </a:r>
                <a:r>
                  <a:rPr lang="zh-CN" altLang="en-US" dirty="0">
                    <a:latin typeface="宋体" panose="02010600030101010101" pitchFamily="2" charset="-122"/>
                    <a:ea typeface="宋体" panose="02010600030101010101" pitchFamily="2" charset="-122"/>
                    <a:sym typeface="+mn-ea"/>
                  </a:rPr>
                  <a:t>：流图：</a:t>
                </a:r>
                <a:endParaRPr lang="zh-CN" altLang="en-US" dirty="0">
                  <a:latin typeface="宋体" panose="02010600030101010101" pitchFamily="2" charset="-122"/>
                  <a:ea typeface="宋体" panose="02010600030101010101" pitchFamily="2" charset="-122"/>
                  <a:sym typeface="+mn-ea"/>
                </a:endParaRPr>
              </a:p>
              <a:p>
                <a:r>
                  <a:rPr lang="zh-CN" altLang="en-US" dirty="0">
                    <a:latin typeface="宋体" panose="02010600030101010101" pitchFamily="2" charset="-122"/>
                    <a:ea typeface="宋体" panose="02010600030101010101" pitchFamily="2" charset="-122"/>
                    <a:sym typeface="+mn-ea"/>
                  </a:rPr>
                  <a:t>流</a:t>
                </a:r>
                <a:r>
                  <a:rPr lang="zh-CN" altLang="en-US" dirty="0" smtClean="0">
                    <a:latin typeface="宋体" panose="02010600030101010101" pitchFamily="2" charset="-122"/>
                    <a:ea typeface="宋体" panose="02010600030101010101" pitchFamily="2" charset="-122"/>
                    <a:sym typeface="+mn-ea"/>
                  </a:rPr>
                  <a:t>图</a:t>
                </a:r>
                <a14:m>
                  <m:oMath xmlns:m="http://schemas.openxmlformats.org/officeDocument/2006/math">
                    <m:r>
                      <a:rPr lang="en-US" altLang="zh-CN" b="0" i="1" smtClean="0">
                        <a:latin typeface="Cambria Math" panose="02040503050406030204"/>
                        <a:sym typeface="+mn-ea"/>
                      </a:rPr>
                      <m:t>𝐺</m:t>
                    </m:r>
                    <m:r>
                      <a:rPr lang="zh-CN" altLang="en-US" b="0" i="1" smtClean="0">
                        <a:latin typeface="Cambria Math" panose="02040503050406030204"/>
                        <a:sym typeface="+mn-ea"/>
                      </a:rPr>
                      <m:t>（</m:t>
                    </m:r>
                    <m:sSub>
                      <m:sSubPr>
                        <m:ctrlPr>
                          <a:rPr lang="en-US" altLang="zh-CN" b="0" i="1" smtClean="0">
                            <a:latin typeface="Cambria Math" panose="02040503050406030204"/>
                            <a:sym typeface="+mn-ea"/>
                          </a:rPr>
                        </m:ctrlPr>
                      </m:sSubPr>
                      <m:e>
                        <m:r>
                          <a:rPr lang="en-US" altLang="zh-CN" b="0" i="1" smtClean="0">
                            <a:latin typeface="Cambria Math" panose="02040503050406030204"/>
                            <a:sym typeface="+mn-ea"/>
                          </a:rPr>
                          <m:t>𝑉</m:t>
                        </m:r>
                      </m:e>
                      <m:sub>
                        <m:r>
                          <a:rPr lang="en-US" altLang="zh-CN" b="0" i="1" smtClean="0">
                            <a:latin typeface="Cambria Math" panose="02040503050406030204"/>
                            <a:sym typeface="+mn-ea"/>
                          </a:rPr>
                          <m:t>𝐺</m:t>
                        </m:r>
                      </m:sub>
                    </m:sSub>
                    <m:r>
                      <a:rPr lang="zh-CN" altLang="en-US" b="0" i="1" smtClean="0">
                        <a:latin typeface="Cambria Math" panose="02040503050406030204"/>
                        <a:sym typeface="+mn-ea"/>
                      </a:rPr>
                      <m:t>，</m:t>
                    </m:r>
                    <m:sSub>
                      <m:sSubPr>
                        <m:ctrlPr>
                          <a:rPr lang="en-US" altLang="zh-CN" i="1">
                            <a:latin typeface="Cambria Math" panose="02040503050406030204"/>
                            <a:sym typeface="+mn-ea"/>
                          </a:rPr>
                        </m:ctrlPr>
                      </m:sSubPr>
                      <m:e>
                        <m:r>
                          <a:rPr lang="en-US" altLang="zh-CN" b="0" i="1" smtClean="0">
                            <a:latin typeface="Cambria Math" panose="02040503050406030204"/>
                            <a:sym typeface="+mn-ea"/>
                          </a:rPr>
                          <m:t>𝐸</m:t>
                        </m:r>
                      </m:e>
                      <m:sub>
                        <m:r>
                          <a:rPr lang="en-US" altLang="zh-CN" i="1">
                            <a:latin typeface="Cambria Math" panose="02040503050406030204"/>
                            <a:sym typeface="+mn-ea"/>
                          </a:rPr>
                          <m:t>𝐺</m:t>
                        </m:r>
                      </m:sub>
                    </m:sSub>
                    <m:r>
                      <a:rPr lang="zh-CN" altLang="en-US" b="0" i="1" smtClean="0">
                        <a:latin typeface="Cambria Math" panose="02040503050406030204"/>
                        <a:sym typeface="+mn-ea"/>
                      </a:rPr>
                      <m:t>）</m:t>
                    </m:r>
                  </m:oMath>
                </a14:m>
                <a:r>
                  <a:rPr lang="zh-CN" altLang="en-US" dirty="0" smtClean="0">
                    <a:latin typeface="宋体" panose="02010600030101010101" pitchFamily="2" charset="-122"/>
                    <a:ea typeface="宋体" panose="02010600030101010101" pitchFamily="2" charset="-122"/>
                    <a:sym typeface="+mn-ea"/>
                  </a:rPr>
                  <a:t>是一个加权有向图，其中节点就对应着栅格，边表示</a:t>
                </a:r>
                <a:r>
                  <a:rPr lang="zh-CN" altLang="en-US" dirty="0">
                    <a:latin typeface="宋体" panose="02010600030101010101" pitchFamily="2" charset="-122"/>
                    <a:ea typeface="宋体" panose="02010600030101010101" pitchFamily="2" charset="-122"/>
                    <a:sym typeface="+mn-ea"/>
                  </a:rPr>
                  <a:t>相邻栅格之间</a:t>
                </a:r>
                <a:r>
                  <a:rPr lang="zh-CN" altLang="en-US" dirty="0" smtClean="0">
                    <a:latin typeface="宋体" panose="02010600030101010101" pitchFamily="2" charset="-122"/>
                    <a:ea typeface="宋体" panose="02010600030101010101" pitchFamily="2" charset="-122"/>
                    <a:sym typeface="+mn-ea"/>
                  </a:rPr>
                  <a:t>的定向交通流。</a:t>
                </a:r>
                <a:endParaRPr lang="en-US" altLang="zh-CN" dirty="0" smtClean="0">
                  <a:latin typeface="宋体" panose="02010600030101010101" pitchFamily="2" charset="-122"/>
                  <a:ea typeface="宋体" panose="02010600030101010101" pitchFamily="2" charset="-122"/>
                  <a:sym typeface="+mn-ea"/>
                </a:endParaRPr>
              </a:p>
              <a:p>
                <a:r>
                  <a:rPr lang="zh-CN" altLang="en-US" dirty="0" smtClean="0">
                    <a:latin typeface="宋体" panose="02010600030101010101" pitchFamily="2" charset="-122"/>
                    <a:ea typeface="宋体" panose="02010600030101010101" pitchFamily="2" charset="-122"/>
                    <a:sym typeface="+mn-ea"/>
                  </a:rPr>
                  <a:t>每个时间片</a:t>
                </a:r>
                <a:r>
                  <a:rPr lang="en-US" altLang="zh-CN" dirty="0">
                    <a:latin typeface="宋体" panose="02010600030101010101" pitchFamily="2" charset="-122"/>
                    <a:ea typeface="宋体" panose="02010600030101010101" pitchFamily="2" charset="-122"/>
                    <a:sym typeface="+mn-ea"/>
                  </a:rPr>
                  <a:t>t</a:t>
                </a:r>
                <a:r>
                  <a:rPr lang="zh-CN" altLang="en-US" dirty="0" smtClean="0">
                    <a:latin typeface="宋体" panose="02010600030101010101" pitchFamily="2" charset="-122"/>
                    <a:ea typeface="宋体" panose="02010600030101010101" pitchFamily="2" charset="-122"/>
                    <a:sym typeface="+mn-ea"/>
                  </a:rPr>
                  <a:t>都对应一个流图</a:t>
                </a:r>
                <a14:m>
                  <m:oMath xmlns:m="http://schemas.openxmlformats.org/officeDocument/2006/math">
                    <m:r>
                      <a:rPr lang="en-US" altLang="zh-CN" b="0" i="1" smtClean="0">
                        <a:latin typeface="Cambria Math" panose="02040503050406030204"/>
                        <a:sym typeface="+mn-ea"/>
                      </a:rPr>
                      <m:t>𝐺</m:t>
                    </m:r>
                    <m:d>
                      <m:dPr>
                        <m:ctrlPr>
                          <a:rPr lang="en-US" altLang="zh-CN" b="0" i="1" smtClean="0">
                            <a:latin typeface="Cambria Math" panose="02040503050406030204"/>
                            <a:sym typeface="+mn-ea"/>
                          </a:rPr>
                        </m:ctrlPr>
                      </m:dPr>
                      <m:e>
                        <m:r>
                          <a:rPr lang="en-US" altLang="zh-CN" b="0" i="1" smtClean="0">
                            <a:latin typeface="Cambria Math" panose="02040503050406030204"/>
                            <a:sym typeface="+mn-ea"/>
                          </a:rPr>
                          <m:t>𝑡</m:t>
                        </m:r>
                      </m:e>
                    </m:d>
                    <m:r>
                      <a:rPr lang="en-US" altLang="zh-CN" b="0" i="1" smtClean="0">
                        <a:latin typeface="Cambria Math" panose="02040503050406030204"/>
                        <a:sym typeface="+mn-ea"/>
                      </a:rPr>
                      <m:t>.</m:t>
                    </m:r>
                  </m:oMath>
                </a14:m>
                <a:endParaRPr lang="zh-CN" altLang="en-US" dirty="0">
                  <a:latin typeface="宋体" panose="02010600030101010101" pitchFamily="2" charset="-122"/>
                  <a:ea typeface="宋体" panose="02010600030101010101" pitchFamily="2"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506095" y="2387195"/>
                <a:ext cx="5533390" cy="1198880"/>
              </a:xfrm>
              <a:prstGeom prst="rect">
                <a:avLst/>
              </a:prstGeom>
              <a:blipFill rotWithShape="1">
                <a:blip r:embed="rId5"/>
                <a:stretch>
                  <a:fillRect l="-881" t="-2551" b="-66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506095" y="3960048"/>
                <a:ext cx="5533390" cy="2037545"/>
              </a:xfrm>
              <a:prstGeom prst="rect">
                <a:avLst/>
              </a:prstGeom>
              <a:noFill/>
            </p:spPr>
            <p:txBody>
              <a:bodyPr wrap="square" rtlCol="0" anchor="t">
                <a:spAutoFit/>
              </a:bodyPr>
              <a:lstStyle/>
              <a:p>
                <a:r>
                  <a:rPr lang="zh-CN" altLang="en-US" b="1" dirty="0" smtClean="0">
                    <a:solidFill>
                      <a:schemeClr val="accent1"/>
                    </a:solidFill>
                    <a:sym typeface="+mn-ea"/>
                  </a:rPr>
                  <a:t>问题定义</a:t>
                </a:r>
                <a:r>
                  <a:rPr lang="zh-CN" altLang="en-US" dirty="0" smtClean="0">
                    <a:sym typeface="+mn-ea"/>
                  </a:rPr>
                  <a:t>：</a:t>
                </a:r>
                <a:endParaRPr lang="en-US" altLang="zh-CN" dirty="0" smtClean="0">
                  <a:sym typeface="+mn-ea"/>
                </a:endParaRPr>
              </a:p>
              <a:p>
                <a:r>
                  <a:rPr lang="zh-CN" altLang="en-US" dirty="0">
                    <a:latin typeface="宋体" panose="02010600030101010101" pitchFamily="2" charset="-122"/>
                    <a:ea typeface="宋体" panose="02010600030101010101" pitchFamily="2" charset="-122"/>
                    <a:sym typeface="+mn-ea"/>
                  </a:rPr>
                  <a:t>给定一个城市从</a:t>
                </a:r>
                <a:r>
                  <a:rPr lang="en-US" altLang="zh-CN" dirty="0">
                    <a:latin typeface="宋体" panose="02010600030101010101" pitchFamily="2" charset="-122"/>
                    <a:ea typeface="宋体" panose="02010600030101010101" pitchFamily="2" charset="-122"/>
                    <a:sym typeface="+mn-ea"/>
                  </a:rPr>
                  <a:t>t-T</a:t>
                </a:r>
                <a:r>
                  <a:rPr lang="zh-CN" altLang="en-US" dirty="0">
                    <a:latin typeface="宋体" panose="02010600030101010101" pitchFamily="2" charset="-122"/>
                    <a:ea typeface="宋体" panose="02010600030101010101" pitchFamily="2" charset="-122"/>
                    <a:sym typeface="+mn-ea"/>
                  </a:rPr>
                  <a:t>到</a:t>
                </a:r>
                <a:r>
                  <a:rPr lang="en-US" altLang="zh-CN" dirty="0">
                    <a:latin typeface="宋体" panose="02010600030101010101" pitchFamily="2" charset="-122"/>
                    <a:ea typeface="宋体" panose="02010600030101010101" pitchFamily="2" charset="-122"/>
                    <a:sym typeface="+mn-ea"/>
                  </a:rPr>
                  <a:t>t</a:t>
                </a:r>
                <a:r>
                  <a:rPr lang="zh-CN" altLang="en-US" dirty="0">
                    <a:latin typeface="宋体" panose="02010600030101010101" pitchFamily="2" charset="-122"/>
                    <a:ea typeface="宋体" panose="02010600030101010101" pitchFamily="2" charset="-122"/>
                    <a:sym typeface="+mn-ea"/>
                  </a:rPr>
                  <a:t>的历史流图序列，交通流量预测问题就是建立一个函数</a:t>
                </a:r>
                <a:r>
                  <a:rPr lang="en-US" altLang="zh-CN" dirty="0">
                    <a:latin typeface="宋体" panose="02010600030101010101" pitchFamily="2" charset="-122"/>
                    <a:ea typeface="宋体" panose="02010600030101010101" pitchFamily="2" charset="-122"/>
                    <a:sym typeface="+mn-ea"/>
                  </a:rPr>
                  <a:t>f</a:t>
                </a:r>
                <a:r>
                  <a:rPr lang="zh-CN" altLang="en-US" dirty="0">
                    <a:latin typeface="宋体" panose="02010600030101010101" pitchFamily="2" charset="-122"/>
                    <a:ea typeface="宋体" panose="02010600030101010101" pitchFamily="2" charset="-122"/>
                    <a:sym typeface="+mn-ea"/>
                  </a:rPr>
                  <a:t>，使</a:t>
                </a:r>
                <a:endParaRPr lang="en-US" altLang="zh-CN" dirty="0">
                  <a:latin typeface="宋体" panose="02010600030101010101" pitchFamily="2" charset="-122"/>
                  <a:ea typeface="宋体" panose="02010600030101010101" pitchFamily="2" charset="-122"/>
                  <a:sym typeface="+mn-ea"/>
                </a:endParaRPr>
              </a:p>
              <a:p>
                <a:endParaRPr lang="en-US" altLang="zh-CN" dirty="0">
                  <a:sym typeface="+mn-ea"/>
                </a:endParaRPr>
              </a:p>
              <a:p>
                <a:endParaRPr lang="en-US" altLang="zh-CN" dirty="0" smtClean="0">
                  <a:sym typeface="+mn-ea"/>
                </a:endParaRPr>
              </a:p>
              <a:p>
                <a:endParaRPr lang="en-US" altLang="zh-CN" dirty="0">
                  <a:sym typeface="+mn-ea"/>
                </a:endParaRPr>
              </a:p>
              <a:p>
                <a:r>
                  <a:rPr lang="zh-CN" altLang="en-US" dirty="0">
                    <a:latin typeface="宋体" panose="02010600030101010101" pitchFamily="2" charset="-122"/>
                    <a:ea typeface="宋体" panose="02010600030101010101" pitchFamily="2" charset="-122"/>
                    <a:sym typeface="+mn-ea"/>
                  </a:rPr>
                  <a:t>其中，</a:t>
                </a:r>
                <a14:m>
                  <m:oMath xmlns:m="http://schemas.openxmlformats.org/officeDocument/2006/math">
                    <m:sSup>
                      <m:sSupPr>
                        <m:ctrlPr>
                          <a:rPr lang="en-US" altLang="zh-CN" i="1">
                            <a:latin typeface="Cambria Math"/>
                            <a:ea typeface="宋体" panose="02010600030101010101" pitchFamily="2" charset="-122"/>
                            <a:sym typeface="+mn-ea"/>
                          </a:rPr>
                        </m:ctrlPr>
                      </m:sSupPr>
                      <m:e>
                        <m:r>
                          <a:rPr lang="en-US" altLang="zh-CN">
                            <a:latin typeface="Cambria Math"/>
                            <a:ea typeface="宋体" panose="02010600030101010101" pitchFamily="2" charset="-122"/>
                            <a:sym typeface="+mn-ea"/>
                          </a:rPr>
                          <m:t>𝐺</m:t>
                        </m:r>
                      </m:e>
                      <m:sup>
                        <m:r>
                          <a:rPr lang="en-US" altLang="zh-CN">
                            <a:latin typeface="Cambria Math"/>
                            <a:ea typeface="宋体" panose="02010600030101010101" pitchFamily="2" charset="-122"/>
                            <a:sym typeface="+mn-ea"/>
                          </a:rPr>
                          <m:t>^</m:t>
                        </m:r>
                      </m:sup>
                    </m:sSup>
                    <m:d>
                      <m:dPr>
                        <m:ctrlPr>
                          <a:rPr lang="en-US" altLang="zh-CN" i="1">
                            <a:latin typeface="Cambria Math"/>
                            <a:ea typeface="宋体" panose="02010600030101010101" pitchFamily="2" charset="-122"/>
                            <a:sym typeface="+mn-ea"/>
                          </a:rPr>
                        </m:ctrlPr>
                      </m:dPr>
                      <m:e>
                        <m:r>
                          <a:rPr lang="en-US" altLang="zh-CN">
                            <a:latin typeface="Cambria Math"/>
                            <a:ea typeface="宋体" panose="02010600030101010101" pitchFamily="2" charset="-122"/>
                            <a:sym typeface="+mn-ea"/>
                          </a:rPr>
                          <m:t>𝑡</m:t>
                        </m:r>
                        <m:r>
                          <a:rPr lang="en-US" altLang="zh-CN">
                            <a:latin typeface="Cambria Math"/>
                            <a:ea typeface="宋体" panose="02010600030101010101" pitchFamily="2" charset="-122"/>
                            <a:sym typeface="+mn-ea"/>
                          </a:rPr>
                          <m:t>+1</m:t>
                        </m:r>
                      </m:e>
                    </m:d>
                  </m:oMath>
                </a14:m>
                <a:r>
                  <a:rPr lang="zh-CN" altLang="en-US" dirty="0">
                    <a:latin typeface="宋体" panose="02010600030101010101" pitchFamily="2" charset="-122"/>
                    <a:ea typeface="宋体" panose="02010600030101010101" pitchFamily="2" charset="-122"/>
                    <a:sym typeface="+mn-ea"/>
                  </a:rPr>
                  <a:t>就是对流图的预测值。</a:t>
                </a:r>
              </a:p>
            </p:txBody>
          </p:sp>
        </mc:Choice>
        <mc:Fallback xmlns="">
          <p:sp>
            <p:nvSpPr>
              <p:cNvPr id="6" name="文本框 5"/>
              <p:cNvSpPr txBox="1">
                <a:spLocks noRot="1" noChangeAspect="1" noMove="1" noResize="1" noEditPoints="1" noAdjustHandles="1" noChangeArrowheads="1" noChangeShapeType="1" noTextEdit="1"/>
              </p:cNvSpPr>
              <p:nvPr/>
            </p:nvSpPr>
            <p:spPr>
              <a:xfrm>
                <a:off x="506095" y="3960048"/>
                <a:ext cx="5533390" cy="2037545"/>
              </a:xfrm>
              <a:prstGeom prst="rect">
                <a:avLst/>
              </a:prstGeom>
              <a:blipFill rotWithShape="1">
                <a:blip r:embed="rId6"/>
                <a:stretch>
                  <a:fillRect t="-9" b="1"/>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1166" y="4937174"/>
            <a:ext cx="2631990" cy="670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7397" y="2533720"/>
            <a:ext cx="183220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506095" y="3587750"/>
            <a:ext cx="4572000" cy="368300"/>
          </a:xfrm>
          <a:prstGeom prst="rect">
            <a:avLst/>
          </a:prstGeom>
          <a:noFill/>
        </p:spPr>
        <p:txBody>
          <a:bodyPr wrap="square" rtlCol="0" anchor="t">
            <a:spAutoFit/>
          </a:bodyPr>
          <a:lstStyle/>
          <a:p>
            <a:r>
              <a:rPr lang="zh-CN" altLang="en-US" b="1" dirty="0" smtClean="0">
                <a:solidFill>
                  <a:schemeClr val="accent1"/>
                </a:solidFill>
                <a:sym typeface="+mn-ea"/>
              </a:rPr>
              <a:t>模型输入</a:t>
            </a:r>
            <a:r>
              <a:rPr lang="zh-CN" altLang="en-US" dirty="0" smtClean="0">
                <a:sym typeface="+mn-ea"/>
              </a:rPr>
              <a:t>：</a:t>
            </a:r>
            <a:r>
              <a:rPr lang="zh-CN" altLang="en-US" dirty="0">
                <a:latin typeface="宋体" panose="02010600030101010101" pitchFamily="2" charset="-122"/>
                <a:ea typeface="宋体" panose="02010600030101010101" pitchFamily="2" charset="-122"/>
                <a:sym typeface="+mn-ea"/>
              </a:rPr>
              <a:t>各栅格之间的交通流量</a:t>
            </a:r>
            <a:endParaRPr lang="zh-CN" altLang="en-US" dirty="0" smtClean="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28281" y="199434"/>
            <a:ext cx="3259295" cy="523220"/>
          </a:xfrm>
          <a:prstGeom prst="rect">
            <a:avLst/>
          </a:prstGeom>
          <a:noFill/>
        </p:spPr>
        <p:txBody>
          <a:bodyPr wrap="square" rtlCol="0">
            <a:spAutoFit/>
          </a:bodyPr>
          <a:lstStyle/>
          <a:p>
            <a:pPr>
              <a:lnSpc>
                <a:spcPct val="100000"/>
              </a:lnSpc>
            </a:pPr>
            <a:r>
              <a:rPr lang="en-US" altLang="zh-CN" sz="2800" b="1" spc="200" dirty="0" smtClean="0">
                <a:solidFill>
                  <a:schemeClr val="bg1"/>
                </a:solidFill>
                <a:latin typeface="Calibri" panose="020F0502020204030204" pitchFamily="34" charset="0"/>
                <a:ea typeface="微软雅黑" panose="020B0503020204020204" pitchFamily="34" charset="-122"/>
              </a:rPr>
              <a:t>Preliminary</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100" name="图片 99"/>
          <p:cNvPicPr/>
          <p:nvPr/>
        </p:nvPicPr>
        <p:blipFill>
          <a:blip r:embed="rId6"/>
          <a:stretch>
            <a:fillRect/>
          </a:stretch>
        </p:blipFill>
        <p:spPr>
          <a:xfrm>
            <a:off x="4963160" y="916305"/>
            <a:ext cx="3989705" cy="2512695"/>
          </a:xfrm>
          <a:prstGeom prst="rect">
            <a:avLst/>
          </a:prstGeom>
          <a:noFill/>
          <a:ln w="9525">
            <a:noFill/>
          </a:ln>
        </p:spPr>
      </p:pic>
      <p:sp>
        <p:nvSpPr>
          <p:cNvPr id="2" name="文本框 1"/>
          <p:cNvSpPr txBox="1"/>
          <p:nvPr/>
        </p:nvSpPr>
        <p:spPr>
          <a:xfrm>
            <a:off x="557530" y="1216025"/>
            <a:ext cx="3748405" cy="1198880"/>
          </a:xfrm>
          <a:prstGeom prst="rect">
            <a:avLst/>
          </a:prstGeom>
          <a:noFill/>
          <a:ln>
            <a:solidFill>
              <a:schemeClr val="accent1">
                <a:lumMod val="60000"/>
                <a:lumOff val="40000"/>
              </a:schemeClr>
            </a:solidFill>
          </a:ln>
        </p:spPr>
        <p:txBody>
          <a:bodyPr wrap="square" rtlCol="0" anchor="t">
            <a:spAutoFit/>
          </a:bodyPr>
          <a:lstStyle/>
          <a:p>
            <a:r>
              <a:rPr lang="en-US" altLang="zh-CN" dirty="0">
                <a:sym typeface="+mn-ea"/>
              </a:rPr>
              <a:t>         </a:t>
            </a:r>
            <a:r>
              <a:rPr lang="zh-CN" altLang="en-US" dirty="0">
                <a:sym typeface="+mn-ea"/>
              </a:rPr>
              <a:t>一篇人类流动的实例研究</a:t>
            </a:r>
            <a:r>
              <a:rPr lang="en-US" altLang="zh-CN" baseline="30000" dirty="0">
                <a:sym typeface="+mn-ea"/>
              </a:rPr>
              <a:t>[1]</a:t>
            </a:r>
            <a:r>
              <a:rPr lang="zh-CN" altLang="en-US" dirty="0">
                <a:sym typeface="+mn-ea"/>
              </a:rPr>
              <a:t>指出，城市中的交通流是由多个潜在</a:t>
            </a:r>
            <a:r>
              <a:rPr lang="zh-CN" altLang="en-US" dirty="0">
                <a:solidFill>
                  <a:schemeClr val="accent5"/>
                </a:solidFill>
                <a:sym typeface="+mn-ea"/>
              </a:rPr>
              <a:t>势能场</a:t>
            </a:r>
            <a:r>
              <a:rPr lang="zh-CN" altLang="en-US" dirty="0">
                <a:sym typeface="+mn-ea"/>
              </a:rPr>
              <a:t>驱动的；</a:t>
            </a:r>
          </a:p>
          <a:p>
            <a:r>
              <a:rPr lang="en-US" altLang="zh-CN" dirty="0">
                <a:sym typeface="+mn-ea"/>
              </a:rPr>
              <a:t>         </a:t>
            </a:r>
            <a:r>
              <a:rPr lang="zh-CN" altLang="en-US" dirty="0">
                <a:sym typeface="+mn-ea"/>
              </a:rPr>
              <a:t>交通流类似重力场驱动的水流；</a:t>
            </a:r>
          </a:p>
        </p:txBody>
      </p:sp>
      <p:sp>
        <p:nvSpPr>
          <p:cNvPr id="3" name="文本框 2"/>
          <p:cNvSpPr txBox="1"/>
          <p:nvPr/>
        </p:nvSpPr>
        <p:spPr>
          <a:xfrm>
            <a:off x="556867" y="3653520"/>
            <a:ext cx="4572000" cy="646331"/>
          </a:xfrm>
          <a:prstGeom prst="rect">
            <a:avLst/>
          </a:prstGeom>
          <a:noFill/>
        </p:spPr>
        <p:txBody>
          <a:bodyPr wrap="square" rtlCol="0" anchor="t">
            <a:spAutoFit/>
          </a:bodyPr>
          <a:lstStyle/>
          <a:p>
            <a:r>
              <a:rPr lang="zh-CN" altLang="en-US" dirty="0">
                <a:sym typeface="+mn-ea"/>
              </a:rPr>
              <a:t>交通流与水流的</a:t>
            </a:r>
            <a:r>
              <a:rPr lang="zh-CN" altLang="en-US" dirty="0">
                <a:solidFill>
                  <a:schemeClr val="accent5"/>
                </a:solidFill>
                <a:sym typeface="+mn-ea"/>
              </a:rPr>
              <a:t>区别</a:t>
            </a:r>
            <a:r>
              <a:rPr lang="zh-CN" altLang="en-US" dirty="0">
                <a:sym typeface="+mn-ea"/>
              </a:rPr>
              <a:t>：</a:t>
            </a:r>
          </a:p>
          <a:p>
            <a:r>
              <a:rPr lang="zh-CN" altLang="en-US" dirty="0">
                <a:sym typeface="+mn-ea"/>
              </a:rPr>
              <a:t> </a:t>
            </a:r>
            <a:r>
              <a:rPr lang="en-US" altLang="zh-CN" dirty="0">
                <a:sym typeface="+mn-ea"/>
              </a:rPr>
              <a:t> </a:t>
            </a:r>
            <a:endParaRPr lang="zh-CN" altLang="en-US" dirty="0">
              <a:solidFill>
                <a:schemeClr val="tx1"/>
              </a:solidFill>
              <a:sym typeface="+mn-ea"/>
            </a:endParaRPr>
          </a:p>
        </p:txBody>
      </p:sp>
      <p:pic>
        <p:nvPicPr>
          <p:cNvPr id="4" name="图片 3"/>
          <p:cNvPicPr>
            <a:picLocks noChangeAspect="1"/>
          </p:cNvPicPr>
          <p:nvPr>
            <p:custDataLst>
              <p:tags r:id="rId2"/>
            </p:custDataLst>
          </p:nvPr>
        </p:nvPicPr>
        <p:blipFill>
          <a:blip r:embed="rId7"/>
          <a:stretch>
            <a:fillRect/>
          </a:stretch>
        </p:blipFill>
        <p:spPr>
          <a:xfrm>
            <a:off x="5991225" y="3428999"/>
            <a:ext cx="2595245" cy="1095375"/>
          </a:xfrm>
          <a:prstGeom prst="rect">
            <a:avLst/>
          </a:prstGeom>
        </p:spPr>
      </p:pic>
      <p:pic>
        <p:nvPicPr>
          <p:cNvPr id="5" name="图片 4"/>
          <p:cNvPicPr>
            <a:picLocks noChangeAspect="1"/>
          </p:cNvPicPr>
          <p:nvPr>
            <p:custDataLst>
              <p:tags r:id="rId3"/>
            </p:custDataLst>
          </p:nvPr>
        </p:nvPicPr>
        <p:blipFill>
          <a:blip r:embed="rId8"/>
          <a:stretch>
            <a:fillRect/>
          </a:stretch>
        </p:blipFill>
        <p:spPr>
          <a:xfrm>
            <a:off x="5738495" y="4725035"/>
            <a:ext cx="2847975" cy="1585595"/>
          </a:xfrm>
          <a:prstGeom prst="rect">
            <a:avLst/>
          </a:prstGeom>
        </p:spPr>
      </p:pic>
      <p:sp>
        <p:nvSpPr>
          <p:cNvPr id="6" name="文本框 5"/>
          <p:cNvSpPr txBox="1"/>
          <p:nvPr/>
        </p:nvSpPr>
        <p:spPr>
          <a:xfrm>
            <a:off x="225425" y="5788660"/>
            <a:ext cx="4572000" cy="521970"/>
          </a:xfrm>
          <a:prstGeom prst="rect">
            <a:avLst/>
          </a:prstGeom>
          <a:noFill/>
        </p:spPr>
        <p:txBody>
          <a:bodyPr wrap="square" rtlCol="0" anchor="t">
            <a:spAutoFit/>
          </a:bodyPr>
          <a:lstStyle/>
          <a:p>
            <a:r>
              <a:rPr lang="en-US" altLang="zh-CN" sz="1400" dirty="0"/>
              <a:t>[1] </a:t>
            </a:r>
            <a:r>
              <a:rPr lang="zh-CN" altLang="en-US" sz="1400" dirty="0"/>
              <a:t>Mazzoli, M., Molas, A., Bassolas, A. et al. Field theory for recurrent mobility. </a:t>
            </a:r>
            <a:r>
              <a:rPr lang="zh-CN" altLang="en-US" sz="1400" dirty="0" smtClean="0"/>
              <a:t>Nat</a:t>
            </a:r>
            <a:r>
              <a:rPr lang="en-US" altLang="zh-CN" sz="1400" dirty="0" err="1" smtClean="0"/>
              <a:t>ure</a:t>
            </a:r>
            <a:r>
              <a:rPr lang="zh-CN" altLang="en-US" sz="1400" dirty="0" smtClean="0"/>
              <a:t> </a:t>
            </a:r>
            <a:r>
              <a:rPr lang="zh-CN" altLang="en-US" sz="1400" dirty="0"/>
              <a:t>Commun 10, 3895 (2019).</a:t>
            </a:r>
          </a:p>
        </p:txBody>
      </p:sp>
      <p:sp>
        <p:nvSpPr>
          <p:cNvPr id="7" name="矩形 6"/>
          <p:cNvSpPr/>
          <p:nvPr/>
        </p:nvSpPr>
        <p:spPr>
          <a:xfrm>
            <a:off x="559048" y="4114241"/>
            <a:ext cx="5179447" cy="1200329"/>
          </a:xfrm>
          <a:prstGeom prst="rect">
            <a:avLst/>
          </a:prstGeom>
        </p:spPr>
        <p:txBody>
          <a:bodyPr wrap="square">
            <a:spAutoFit/>
          </a:bodyPr>
          <a:lstStyle/>
          <a:p>
            <a:pPr marL="285750" indent="-285750">
              <a:buFont typeface="Arial" panose="020B0604020202020204" pitchFamily="34" charset="0"/>
              <a:buChar char="•"/>
            </a:pPr>
            <a:r>
              <a:rPr lang="zh-CN" altLang="en-US" dirty="0">
                <a:sym typeface="+mn-ea"/>
              </a:rPr>
              <a:t>在一个时间片内，水流单向，交通流双向</a:t>
            </a:r>
            <a:r>
              <a:rPr lang="zh-CN" altLang="en-US" dirty="0" smtClean="0">
                <a:sym typeface="+mn-ea"/>
              </a:rPr>
              <a:t>；</a:t>
            </a:r>
            <a:endParaRPr lang="en-US" altLang="zh-CN" dirty="0" smtClean="0">
              <a:sym typeface="+mn-ea"/>
            </a:endParaRPr>
          </a:p>
          <a:p>
            <a:pPr marL="285750" indent="-285750">
              <a:buFont typeface="Arial" panose="020B0604020202020204" pitchFamily="34" charset="0"/>
              <a:buChar char="•"/>
            </a:pPr>
            <a:endParaRPr lang="en-US" altLang="zh-CN" dirty="0" smtClean="0">
              <a:sym typeface="+mn-ea"/>
            </a:endParaRPr>
          </a:p>
          <a:p>
            <a:pPr marL="285750" indent="-285750">
              <a:buFont typeface="Arial" panose="020B0604020202020204" pitchFamily="34" charset="0"/>
              <a:buChar char="•"/>
            </a:pPr>
            <a:r>
              <a:rPr lang="zh-CN" altLang="en-US" dirty="0">
                <a:sym typeface="+mn-ea"/>
              </a:rPr>
              <a:t>在一个时间片内，水流不会在多个地点中构成循环，交通流会有</a:t>
            </a:r>
            <a:r>
              <a:rPr lang="zh-CN" altLang="en-US" dirty="0" smtClean="0">
                <a:sym typeface="+mn-ea"/>
              </a:rPr>
              <a:t>循环；</a:t>
            </a:r>
            <a:endParaRPr lang="en-US" altLang="zh-CN" dirty="0">
              <a:sym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文本框 36"/>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38" name="组合 37"/>
          <p:cNvGrpSpPr/>
          <p:nvPr/>
        </p:nvGrpSpPr>
        <p:grpSpPr>
          <a:xfrm>
            <a:off x="889372" y="2366812"/>
            <a:ext cx="8542281" cy="2124376"/>
            <a:chOff x="1384382" y="2295061"/>
            <a:chExt cx="8542281" cy="2124376"/>
          </a:xfrm>
        </p:grpSpPr>
        <p:grpSp>
          <p:nvGrpSpPr>
            <p:cNvPr id="39" name="组合 38"/>
            <p:cNvGrpSpPr/>
            <p:nvPr/>
          </p:nvGrpSpPr>
          <p:grpSpPr>
            <a:xfrm>
              <a:off x="1384382" y="3144673"/>
              <a:ext cx="2317115" cy="663740"/>
              <a:chOff x="940034" y="1526526"/>
              <a:chExt cx="2317115" cy="663740"/>
            </a:xfrm>
          </p:grpSpPr>
          <p:sp>
            <p:nvSpPr>
              <p:cNvPr id="44" name="文本框 43"/>
              <p:cNvSpPr txBox="1"/>
              <p:nvPr/>
            </p:nvSpPr>
            <p:spPr>
              <a:xfrm>
                <a:off x="1298809" y="1526526"/>
                <a:ext cx="1958340" cy="66374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算法设计</a:t>
                </a:r>
              </a:p>
            </p:txBody>
          </p:sp>
          <p:grpSp>
            <p:nvGrpSpPr>
              <p:cNvPr id="45" name="Google Shape;1483;p78"/>
              <p:cNvGrpSpPr/>
              <p:nvPr/>
            </p:nvGrpSpPr>
            <p:grpSpPr>
              <a:xfrm>
                <a:off x="940034" y="1639250"/>
                <a:ext cx="206611" cy="297757"/>
                <a:chOff x="5060913" y="2063179"/>
                <a:chExt cx="28829" cy="41550"/>
              </a:xfrm>
            </p:grpSpPr>
            <p:sp>
              <p:nvSpPr>
                <p:cNvPr id="46" name="Google Shape;1484;p78"/>
                <p:cNvSpPr/>
                <p:nvPr/>
              </p:nvSpPr>
              <p:spPr>
                <a:xfrm>
                  <a:off x="5061042" y="2063179"/>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85;p78"/>
                <p:cNvSpPr/>
                <p:nvPr/>
              </p:nvSpPr>
              <p:spPr>
                <a:xfrm>
                  <a:off x="5060913" y="207815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 name="文本框 40"/>
            <p:cNvSpPr txBox="1"/>
            <p:nvPr/>
          </p:nvSpPr>
          <p:spPr>
            <a:xfrm>
              <a:off x="4426206" y="2653237"/>
              <a:ext cx="5033542" cy="461665"/>
            </a:xfrm>
            <a:prstGeom prst="rect">
              <a:avLst/>
            </a:prstGeom>
            <a:noFill/>
          </p:spPr>
          <p:txBody>
            <a:bodyPr wrap="square" rtlCol="0">
              <a:spAutoFit/>
            </a:bodyPr>
            <a:lstStyle/>
            <a:p>
              <a:r>
                <a:rPr lang="en-US" altLang="zh-CN" sz="2400" b="1" spc="200" dirty="0" smtClean="0">
                  <a:latin typeface="Calibri" panose="020F0502020204030204" pitchFamily="34" charset="0"/>
                  <a:ea typeface="微软雅黑" panose="020B0503020204020204" pitchFamily="34" charset="-122"/>
                </a:rPr>
                <a:t>PEF</a:t>
              </a:r>
              <a:r>
                <a:rPr lang="zh-CN" altLang="en-US" sz="2400" b="1" spc="200" dirty="0" smtClean="0">
                  <a:latin typeface="Calibri" panose="020F0502020204030204" pitchFamily="34" charset="0"/>
                  <a:ea typeface="微软雅黑" panose="020B0503020204020204" pitchFamily="34" charset="-122"/>
                </a:rPr>
                <a:t>（势能场）提取</a:t>
              </a:r>
              <a:endParaRPr lang="zh-CN" altLang="en-US" sz="2400" b="1" spc="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4426206" y="3546210"/>
              <a:ext cx="5500457" cy="460375"/>
            </a:xfrm>
            <a:prstGeom prst="rect">
              <a:avLst/>
            </a:prstGeom>
            <a:noFill/>
          </p:spPr>
          <p:txBody>
            <a:bodyPr wrap="square" rtlCol="0">
              <a:spAutoFit/>
            </a:bodyPr>
            <a:lstStyle/>
            <a:p>
              <a:r>
                <a:rPr lang="zh-CN" altLang="en-US" sz="2400" b="1" spc="200" dirty="0" smtClean="0">
                  <a:solidFill>
                    <a:schemeClr val="tx1">
                      <a:lumMod val="75000"/>
                      <a:lumOff val="25000"/>
                    </a:schemeClr>
                  </a:solidFill>
                  <a:latin typeface="微软雅黑" panose="020B0503020204020204" pitchFamily="34" charset="-122"/>
                  <a:ea typeface="微软雅黑" panose="020B0503020204020204" pitchFamily="34" charset="-122"/>
                </a:rPr>
                <a:t>交通流预测模块</a:t>
              </a:r>
              <a:endPar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4009131" y="2295061"/>
              <a:ext cx="0" cy="2124376"/>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4812" y="3674002"/>
            <a:ext cx="1875493" cy="224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5828" y="4553261"/>
            <a:ext cx="17240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8"/>
          <p:cNvSpPr txBox="1"/>
          <p:nvPr/>
        </p:nvSpPr>
        <p:spPr>
          <a:xfrm>
            <a:off x="428281" y="199434"/>
            <a:ext cx="6625662" cy="523220"/>
          </a:xfrm>
          <a:prstGeom prst="rect">
            <a:avLst/>
          </a:prstGeom>
          <a:noFill/>
        </p:spPr>
        <p:txBody>
          <a:bodyPr wrap="square" rtlCol="0">
            <a:spAutoFit/>
          </a:bodyPr>
          <a:lstStyle/>
          <a:p>
            <a:pPr>
              <a:lnSpc>
                <a:spcPct val="100000"/>
              </a:lnSpc>
            </a:pPr>
            <a:r>
              <a:rPr lang="zh-CN" altLang="en-US" sz="2800" b="1" spc="200" dirty="0" smtClean="0">
                <a:solidFill>
                  <a:schemeClr val="bg1"/>
                </a:solidFill>
                <a:latin typeface="Calibri" panose="020F0502020204030204" pitchFamily="34" charset="0"/>
                <a:ea typeface="微软雅黑" panose="020B0503020204020204" pitchFamily="34" charset="-122"/>
              </a:rPr>
              <a:t>算法设计：</a:t>
            </a:r>
            <a:r>
              <a:rPr lang="en-US" altLang="zh-CN" sz="2800" b="1" spc="200" dirty="0" smtClean="0">
                <a:solidFill>
                  <a:schemeClr val="bg1"/>
                </a:solidFill>
                <a:latin typeface="Calibri" panose="020F0502020204030204" pitchFamily="34" charset="0"/>
                <a:ea typeface="微软雅黑" panose="020B0503020204020204" pitchFamily="34" charset="-122"/>
              </a:rPr>
              <a:t>PEF</a:t>
            </a:r>
            <a:r>
              <a:rPr lang="zh-CN" altLang="en-US" sz="2800" b="1" spc="200" dirty="0" smtClean="0">
                <a:solidFill>
                  <a:schemeClr val="bg1"/>
                </a:solidFill>
                <a:latin typeface="Calibri" panose="020F0502020204030204" pitchFamily="34" charset="0"/>
                <a:ea typeface="微软雅黑" panose="020B0503020204020204" pitchFamily="34" charset="-122"/>
              </a:rPr>
              <a:t>提取</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3" name="TextBox 2"/>
          <p:cNvSpPr txBox="1"/>
          <p:nvPr/>
        </p:nvSpPr>
        <p:spPr>
          <a:xfrm>
            <a:off x="428281" y="2538805"/>
            <a:ext cx="8541572" cy="119888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通过</a:t>
            </a:r>
            <a:r>
              <a:rPr lang="en-US" altLang="zh-CN" dirty="0"/>
              <a:t>PEF</a:t>
            </a:r>
            <a:r>
              <a:rPr lang="zh-CN" altLang="en-US" dirty="0"/>
              <a:t>提取</a:t>
            </a:r>
            <a:r>
              <a:rPr lang="zh-CN" altLang="en-US" dirty="0" smtClean="0"/>
              <a:t>操作，将交通流图分解成一组</a:t>
            </a:r>
            <a:r>
              <a:rPr lang="en-US" altLang="zh-CN" dirty="0" smtClean="0"/>
              <a:t>PEF(</a:t>
            </a:r>
            <a:r>
              <a:rPr lang="zh-CN" altLang="en-US" dirty="0" smtClean="0"/>
              <a:t>势能场</a:t>
            </a:r>
            <a:r>
              <a:rPr lang="en-US" altLang="zh-CN" dirty="0" smtClean="0"/>
              <a:t>)</a:t>
            </a:r>
            <a:r>
              <a:rPr lang="zh-CN" altLang="en-US" dirty="0" smtClean="0"/>
              <a:t>的组合，原来的交通流图中复杂的动态关系可以由多个</a:t>
            </a:r>
            <a:r>
              <a:rPr lang="en-US" altLang="zh-CN" dirty="0" smtClean="0"/>
              <a:t>PEF</a:t>
            </a:r>
            <a:r>
              <a:rPr lang="zh-CN" altLang="en-US" dirty="0" smtClean="0"/>
              <a:t>中动态关系的组合；</a:t>
            </a:r>
            <a:endParaRPr lang="en-US" altLang="zh-CN" dirty="0" smtClean="0"/>
          </a:p>
          <a:p>
            <a:pPr marL="285750" indent="-285750">
              <a:buFont typeface="Arial" panose="020B0604020202020204" pitchFamily="34" charset="0"/>
              <a:buChar char="•"/>
            </a:pPr>
            <a:r>
              <a:rPr lang="zh-CN" altLang="en-US" dirty="0" smtClean="0"/>
              <a:t>通过</a:t>
            </a:r>
            <a:r>
              <a:rPr lang="en-US" altLang="zh-CN" dirty="0" smtClean="0"/>
              <a:t>PEF</a:t>
            </a:r>
            <a:r>
              <a:rPr lang="zh-CN" altLang="en-US" dirty="0" smtClean="0"/>
              <a:t>提取操作，在每</a:t>
            </a:r>
            <a:r>
              <a:rPr lang="zh-CN" altLang="en-US" dirty="0" smtClean="0">
                <a:sym typeface="+mn-ea"/>
              </a:rPr>
              <a:t>一时间片的</a:t>
            </a:r>
            <a:r>
              <a:rPr lang="zh-CN" altLang="en-US" dirty="0"/>
              <a:t>每个势能场中</a:t>
            </a:r>
            <a:r>
              <a:rPr lang="zh-CN" altLang="en-US" dirty="0" smtClean="0"/>
              <a:t>，交通流量是单向且非循环的，类似于重力势能场；</a:t>
            </a:r>
            <a:endParaRPr lang="zh-CN" altLang="en-US" dirty="0"/>
          </a:p>
        </p:txBody>
      </p:sp>
      <p:sp>
        <p:nvSpPr>
          <p:cNvPr id="4" name="右箭头 3"/>
          <p:cNvSpPr/>
          <p:nvPr/>
        </p:nvSpPr>
        <p:spPr>
          <a:xfrm>
            <a:off x="2735353" y="4504278"/>
            <a:ext cx="649459" cy="349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05453" y="3629385"/>
            <a:ext cx="2229900" cy="2240765"/>
            <a:chOff x="1290918" y="3511888"/>
            <a:chExt cx="2571077" cy="2240765"/>
          </a:xfrm>
        </p:grpSpPr>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918" y="3511888"/>
              <a:ext cx="2571077" cy="224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p:nvPr/>
          </p:nvCxnSpPr>
          <p:spPr>
            <a:xfrm flipH="1">
              <a:off x="3016545" y="3937313"/>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3" name="直接箭头连接符 12"/>
            <p:cNvCxnSpPr/>
            <p:nvPr/>
          </p:nvCxnSpPr>
          <p:spPr>
            <a:xfrm flipH="1">
              <a:off x="3016545" y="4435764"/>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4" name="直接箭头连接符 13"/>
            <p:cNvCxnSpPr/>
            <p:nvPr/>
          </p:nvCxnSpPr>
          <p:spPr>
            <a:xfrm flipH="1">
              <a:off x="1974847" y="4982598"/>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5" name="直接箭头连接符 14"/>
            <p:cNvCxnSpPr/>
            <p:nvPr/>
          </p:nvCxnSpPr>
          <p:spPr>
            <a:xfrm flipH="1">
              <a:off x="2446596" y="4982598"/>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p:nvPr/>
          </p:nvCxnSpPr>
          <p:spPr>
            <a:xfrm flipH="1">
              <a:off x="3009631" y="4982598"/>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9" name="直接箭头连接符 18"/>
            <p:cNvCxnSpPr/>
            <p:nvPr/>
          </p:nvCxnSpPr>
          <p:spPr>
            <a:xfrm flipH="1">
              <a:off x="1974847" y="5490000"/>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0" name="直接箭头连接符 19"/>
            <p:cNvCxnSpPr/>
            <p:nvPr/>
          </p:nvCxnSpPr>
          <p:spPr>
            <a:xfrm flipH="1">
              <a:off x="2446596" y="5490000"/>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1" name="直接箭头连接符 20"/>
            <p:cNvCxnSpPr/>
            <p:nvPr/>
          </p:nvCxnSpPr>
          <p:spPr>
            <a:xfrm flipH="1">
              <a:off x="3009631" y="5490000"/>
              <a:ext cx="259720" cy="0"/>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a:off x="2829261" y="4006586"/>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6" name="直接箭头连接符 25"/>
            <p:cNvCxnSpPr/>
            <p:nvPr/>
          </p:nvCxnSpPr>
          <p:spPr>
            <a:xfrm>
              <a:off x="3525483" y="4009749"/>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7" name="直接箭头连接符 26"/>
            <p:cNvCxnSpPr/>
            <p:nvPr/>
          </p:nvCxnSpPr>
          <p:spPr>
            <a:xfrm>
              <a:off x="3535008" y="4502118"/>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8" name="直接箭头连接符 27"/>
            <p:cNvCxnSpPr/>
            <p:nvPr/>
          </p:nvCxnSpPr>
          <p:spPr>
            <a:xfrm>
              <a:off x="1795295" y="5065791"/>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29" name="直接箭头连接符 28"/>
            <p:cNvCxnSpPr/>
            <p:nvPr/>
          </p:nvCxnSpPr>
          <p:spPr>
            <a:xfrm>
              <a:off x="2288915" y="5070955"/>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30" name="直接箭头连接符 29"/>
            <p:cNvCxnSpPr/>
            <p:nvPr/>
          </p:nvCxnSpPr>
          <p:spPr>
            <a:xfrm>
              <a:off x="2829261" y="5065791"/>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cxnSp>
          <p:nvCxnSpPr>
            <p:cNvPr id="32" name="直接箭头连接符 31"/>
            <p:cNvCxnSpPr/>
            <p:nvPr/>
          </p:nvCxnSpPr>
          <p:spPr>
            <a:xfrm>
              <a:off x="3356947" y="5065791"/>
              <a:ext cx="0" cy="294472"/>
            </a:xfrm>
            <a:prstGeom prst="straightConnector1">
              <a:avLst/>
            </a:prstGeom>
            <a:ln w="19050">
              <a:tailEnd type="arrow"/>
            </a:ln>
          </p:spPr>
          <p:style>
            <a:lnRef idx="1">
              <a:schemeClr val="accent4"/>
            </a:lnRef>
            <a:fillRef idx="0">
              <a:schemeClr val="accent4"/>
            </a:fillRef>
            <a:effectRef idx="0">
              <a:schemeClr val="accent4"/>
            </a:effectRef>
            <a:fontRef idx="minor">
              <a:schemeClr val="tx1"/>
            </a:fontRef>
          </p:style>
        </p:cxnSp>
      </p:grpSp>
      <p:sp>
        <p:nvSpPr>
          <p:cNvPr id="35" name="右箭头 34"/>
          <p:cNvSpPr/>
          <p:nvPr/>
        </p:nvSpPr>
        <p:spPr>
          <a:xfrm>
            <a:off x="5260305" y="4504278"/>
            <a:ext cx="649459" cy="349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50"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r="51914"/>
          <a:stretch>
            <a:fillRect/>
          </a:stretch>
        </p:blipFill>
        <p:spPr bwMode="auto">
          <a:xfrm>
            <a:off x="6015264" y="3375969"/>
            <a:ext cx="1891608"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942975" y="5695724"/>
            <a:ext cx="1598930" cy="52705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一个</a:t>
            </a:r>
            <a:r>
              <a:rPr lang="zh-CN" altLang="en-US" dirty="0" smtClean="0">
                <a:solidFill>
                  <a:schemeClr val="tx1"/>
                </a:solidFill>
              </a:rPr>
              <a:t>社区的</a:t>
            </a:r>
            <a:endParaRPr lang="en-US" altLang="zh-CN" dirty="0" smtClean="0">
              <a:solidFill>
                <a:schemeClr val="tx1"/>
              </a:solidFill>
            </a:endParaRPr>
          </a:p>
          <a:p>
            <a:pPr algn="ctr"/>
            <a:r>
              <a:rPr lang="zh-CN" altLang="en-US" dirty="0" smtClean="0">
                <a:solidFill>
                  <a:schemeClr val="tx1"/>
                </a:solidFill>
              </a:rPr>
              <a:t>交通流图</a:t>
            </a:r>
            <a:endParaRPr lang="zh-CN" altLang="en-US" dirty="0">
              <a:solidFill>
                <a:schemeClr val="tx1"/>
              </a:solidFill>
            </a:endParaRPr>
          </a:p>
        </p:txBody>
      </p:sp>
      <p:sp>
        <p:nvSpPr>
          <p:cNvPr id="40" name="矩形 39"/>
          <p:cNvSpPr/>
          <p:nvPr/>
        </p:nvSpPr>
        <p:spPr>
          <a:xfrm>
            <a:off x="5892643" y="5677944"/>
            <a:ext cx="1353185" cy="54483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sym typeface="+mn-ea"/>
              </a:rPr>
              <a:t>多树</a:t>
            </a:r>
            <a:r>
              <a:rPr lang="en-US" altLang="zh-CN" dirty="0">
                <a:solidFill>
                  <a:schemeClr val="tx1"/>
                </a:solidFill>
                <a:sym typeface="+mn-ea"/>
              </a:rPr>
              <a:t>/PEFs</a:t>
            </a:r>
            <a:endParaRPr lang="zh-CN" altLang="en-US" dirty="0">
              <a:solidFill>
                <a:schemeClr val="tx1"/>
              </a:solidFill>
            </a:endParaRPr>
          </a:p>
        </p:txBody>
      </p:sp>
      <p:sp>
        <p:nvSpPr>
          <p:cNvPr id="7" name="文本框 6"/>
          <p:cNvSpPr txBox="1"/>
          <p:nvPr/>
        </p:nvSpPr>
        <p:spPr>
          <a:xfrm>
            <a:off x="992505" y="4119880"/>
            <a:ext cx="4572000" cy="368300"/>
          </a:xfrm>
          <a:prstGeom prst="rect">
            <a:avLst/>
          </a:prstGeom>
          <a:noFill/>
        </p:spPr>
        <p:txBody>
          <a:bodyPr wrap="square" rtlCol="0" anchor="t">
            <a:spAutoFit/>
          </a:bodyPr>
          <a:lstStyle/>
          <a:p>
            <a:pPr algn="ctr"/>
            <a:r>
              <a:rPr lang="zh-CN" altLang="en-US" dirty="0" smtClean="0">
                <a:sym typeface="+mn-ea"/>
              </a:rPr>
              <a:t>方向分解</a:t>
            </a:r>
          </a:p>
        </p:txBody>
      </p:sp>
      <p:sp>
        <p:nvSpPr>
          <p:cNvPr id="9" name="文本框 8"/>
          <p:cNvSpPr txBox="1"/>
          <p:nvPr/>
        </p:nvSpPr>
        <p:spPr>
          <a:xfrm>
            <a:off x="3384550" y="4119880"/>
            <a:ext cx="4572000" cy="368300"/>
          </a:xfrm>
          <a:prstGeom prst="rect">
            <a:avLst/>
          </a:prstGeom>
          <a:noFill/>
        </p:spPr>
        <p:txBody>
          <a:bodyPr wrap="square" rtlCol="0" anchor="t">
            <a:spAutoFit/>
          </a:bodyPr>
          <a:lstStyle/>
          <a:p>
            <a:pPr algn="ctr"/>
            <a:r>
              <a:rPr lang="zh-CN" altLang="en-US" dirty="0">
                <a:sym typeface="+mn-ea"/>
              </a:rPr>
              <a:t>多树分解</a:t>
            </a:r>
          </a:p>
        </p:txBody>
      </p:sp>
      <p:grpSp>
        <p:nvGrpSpPr>
          <p:cNvPr id="6" name="组合 5"/>
          <p:cNvGrpSpPr/>
          <p:nvPr/>
        </p:nvGrpSpPr>
        <p:grpSpPr>
          <a:xfrm>
            <a:off x="718820" y="953770"/>
            <a:ext cx="5189855" cy="1549400"/>
            <a:chOff x="1132" y="1763"/>
            <a:chExt cx="8173" cy="2440"/>
          </a:xfrm>
        </p:grpSpPr>
        <p:grpSp>
          <p:nvGrpSpPr>
            <p:cNvPr id="5" name="组合 4"/>
            <p:cNvGrpSpPr/>
            <p:nvPr/>
          </p:nvGrpSpPr>
          <p:grpSpPr>
            <a:xfrm>
              <a:off x="1132" y="2583"/>
              <a:ext cx="2186" cy="727"/>
              <a:chOff x="1322" y="2156"/>
              <a:chExt cx="2186" cy="727"/>
            </a:xfrm>
          </p:grpSpPr>
          <p:sp>
            <p:nvSpPr>
              <p:cNvPr id="25" name="矩形 24"/>
              <p:cNvSpPr/>
              <p:nvPr/>
            </p:nvSpPr>
            <p:spPr>
              <a:xfrm>
                <a:off x="1563" y="2228"/>
                <a:ext cx="1757" cy="582"/>
              </a:xfrm>
              <a:prstGeom prst="rect">
                <a:avLst/>
              </a:prstGeom>
            </p:spPr>
            <p:txBody>
              <a:bodyPr wrap="none">
                <a:spAutoFit/>
              </a:bodyPr>
              <a:lstStyle/>
              <a:p>
                <a:pPr>
                  <a:lnSpc>
                    <a:spcPct val="100000"/>
                  </a:lnSpc>
                </a:pPr>
                <a:r>
                  <a:rPr lang="en-US" altLang="zh-CN" b="1" spc="200" dirty="0">
                    <a:latin typeface="Calibri" panose="020F0502020204030204" pitchFamily="34" charset="0"/>
                    <a:ea typeface="微软雅黑" panose="020B0503020204020204" pitchFamily="34" charset="-122"/>
                  </a:rPr>
                  <a:t>PEF</a:t>
                </a:r>
                <a:r>
                  <a:rPr lang="zh-CN" altLang="en-US" b="1" spc="200" dirty="0">
                    <a:latin typeface="Calibri" panose="020F0502020204030204" pitchFamily="34" charset="0"/>
                    <a:ea typeface="微软雅黑" panose="020B0503020204020204" pitchFamily="34" charset="-122"/>
                  </a:rPr>
                  <a:t>提取</a:t>
                </a:r>
              </a:p>
            </p:txBody>
          </p:sp>
          <p:sp>
            <p:nvSpPr>
              <p:cNvPr id="33" name="圆角矩形 32"/>
              <p:cNvSpPr/>
              <p:nvPr/>
            </p:nvSpPr>
            <p:spPr>
              <a:xfrm>
                <a:off x="1322" y="2156"/>
                <a:ext cx="2186" cy="727"/>
              </a:xfrm>
              <a:prstGeom prst="roundRect">
                <a:avLst/>
              </a:pr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4440" y="1763"/>
              <a:ext cx="4865" cy="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社区划分</a:t>
              </a:r>
              <a:endParaRPr lang="zh-CN" altLang="en-US" dirty="0">
                <a:solidFill>
                  <a:schemeClr val="tx1"/>
                </a:solidFill>
              </a:endParaRPr>
            </a:p>
          </p:txBody>
        </p:sp>
        <p:sp>
          <p:nvSpPr>
            <p:cNvPr id="45" name="矩形 44"/>
            <p:cNvSpPr/>
            <p:nvPr/>
          </p:nvSpPr>
          <p:spPr>
            <a:xfrm>
              <a:off x="4440" y="2770"/>
              <a:ext cx="4865" cy="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方向分解</a:t>
              </a:r>
            </a:p>
          </p:txBody>
        </p:sp>
        <p:sp>
          <p:nvSpPr>
            <p:cNvPr id="46" name="矩形 45"/>
            <p:cNvSpPr/>
            <p:nvPr/>
          </p:nvSpPr>
          <p:spPr>
            <a:xfrm>
              <a:off x="4440" y="3678"/>
              <a:ext cx="4865" cy="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多树分解</a:t>
              </a:r>
            </a:p>
          </p:txBody>
        </p:sp>
        <p:sp>
          <p:nvSpPr>
            <p:cNvPr id="11" name="左大括号 10"/>
            <p:cNvSpPr/>
            <p:nvPr>
              <p:custDataLst>
                <p:tags r:id="rId2"/>
              </p:custDataLst>
            </p:nvPr>
          </p:nvSpPr>
          <p:spPr>
            <a:xfrm>
              <a:off x="3618" y="1854"/>
              <a:ext cx="690" cy="2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0" name="TextBox 9"/>
          <p:cNvSpPr txBox="1"/>
          <p:nvPr/>
        </p:nvSpPr>
        <p:spPr>
          <a:xfrm>
            <a:off x="215153" y="1990165"/>
            <a:ext cx="2236604" cy="369332"/>
          </a:xfrm>
          <a:prstGeom prst="rect">
            <a:avLst/>
          </a:prstGeom>
          <a:noFill/>
        </p:spPr>
        <p:txBody>
          <a:bodyPr wrap="square" rtlCol="0">
            <a:spAutoFit/>
          </a:bodyPr>
          <a:lstStyle/>
          <a:p>
            <a:r>
              <a:rPr lang="en-US" altLang="zh-CN" dirty="0" smtClean="0"/>
              <a:t>Potential energy field</a:t>
            </a:r>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5b8bc3e9-b156-4146-8830-2e04b44bea6b"/>
  <p:tag name="COMMONDATA" val="eyJoZGlkIjoiYzM3MzhjNzhhZGQ5MjAwYTQ1ZGIyMWU4YjE3OGI2NWQifQ=="/>
  <p:tag name="commondata" val="eyJoZGlkIjoiYTA5Nzc3ZjdiNDUxN2U4NTFjY2VkZDVlMTczZTZjZD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TotalTime>
  <Words>3613</Words>
  <Application>Microsoft Office PowerPoint</Application>
  <PresentationFormat>全屏显示(4:3)</PresentationFormat>
  <Paragraphs>281</Paragraphs>
  <Slides>28</Slides>
  <Notes>28</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HP</cp:lastModifiedBy>
  <cp:revision>1870</cp:revision>
  <dcterms:created xsi:type="dcterms:W3CDTF">2023-05-11T02:51:00Z</dcterms:created>
  <dcterms:modified xsi:type="dcterms:W3CDTF">2023-10-20T02:21:10Z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C9F39C21DFB04408953BE307E5B422BC_12</vt:lpwstr>
  </property>
  <property fmtid="{D5CDD505-2E9C-101B-9397-08002B2CF9AE}" pid="3" name="KSOProductBuildVer">
    <vt:lpwstr>2052-12.1.0.15712</vt:lpwstr>
  </property>
</Properties>
</file>